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85" r:id="rId4"/>
    <p:sldId id="28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8" r:id="rId13"/>
    <p:sldId id="280" r:id="rId14"/>
    <p:sldId id="281" r:id="rId15"/>
    <p:sldId id="282" r:id="rId16"/>
    <p:sldId id="272" r:id="rId17"/>
    <p:sldId id="283" r:id="rId18"/>
    <p:sldId id="273" r:id="rId19"/>
    <p:sldId id="295" r:id="rId20"/>
    <p:sldId id="269" r:id="rId21"/>
    <p:sldId id="277" r:id="rId22"/>
    <p:sldId id="300" r:id="rId23"/>
    <p:sldId id="270" r:id="rId24"/>
    <p:sldId id="271" r:id="rId25"/>
    <p:sldId id="274" r:id="rId26"/>
    <p:sldId id="302" r:id="rId27"/>
    <p:sldId id="301" r:id="rId28"/>
    <p:sldId id="291" r:id="rId29"/>
    <p:sldId id="292" r:id="rId30"/>
    <p:sldId id="299" r:id="rId31"/>
    <p:sldId id="293" r:id="rId32"/>
    <p:sldId id="296" r:id="rId33"/>
    <p:sldId id="265" r:id="rId34"/>
    <p:sldId id="294" r:id="rId35"/>
    <p:sldId id="290" r:id="rId36"/>
    <p:sldId id="297" r:id="rId37"/>
    <p:sldId id="267" r:id="rId38"/>
    <p:sldId id="279" r:id="rId39"/>
    <p:sldId id="287" r:id="rId40"/>
    <p:sldId id="288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kv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31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5538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7486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61339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33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9468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7182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67514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819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099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072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4918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68139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19930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89351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110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E17DB-4818-47FE-AB02-9E774A353887}" type="datetimeFigureOut">
              <a:rPr lang="en-ID" smtClean="0"/>
              <a:t>11/01/2023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83584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kv"/><Relationship Id="rId1" Type="http://schemas.microsoft.com/office/2007/relationships/media" Target="../media/media6.mkv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A9EBA-34EA-4053-98AE-C2D7F7A96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1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D" dirty="0"/>
              <a:t>MEKANISME FLOCKING PARTIKEL PADA DITERAPKAN PADA PERGERAKAN TAWAF DENGAN MENGGUNAKAN METODE RUNGE KUTTA</a:t>
            </a:r>
          </a:p>
        </p:txBody>
      </p:sp>
    </p:spTree>
    <p:extLst>
      <p:ext uri="{BB962C8B-B14F-4D97-AF65-F5344CB8AC3E}">
        <p14:creationId xmlns:p14="http://schemas.microsoft.com/office/powerpoint/2010/main" val="379932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1AC0C-1E53-4413-8167-8EE40097C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Flocking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46890-E8E1-40BE-ADCD-B61530B3F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2237"/>
            <a:ext cx="10515600" cy="2244725"/>
          </a:xfrm>
        </p:spPr>
        <p:txBody>
          <a:bodyPr/>
          <a:lstStyle/>
          <a:p>
            <a:r>
              <a:rPr lang="en-ID" dirty="0" err="1"/>
              <a:t>Contoh</a:t>
            </a:r>
            <a:r>
              <a:rPr lang="en-ID" dirty="0"/>
              <a:t> model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persamaaan</a:t>
            </a:r>
            <a:r>
              <a:rPr lang="en-ID" dirty="0"/>
              <a:t> </a:t>
            </a:r>
            <a:r>
              <a:rPr lang="en-ID" dirty="0" err="1"/>
              <a:t>penjumlahan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endParaRPr lang="en-ID" dirty="0"/>
          </a:p>
          <a:p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flocking group </a:t>
            </a:r>
            <a:r>
              <a:rPr lang="en-ID" dirty="0" err="1"/>
              <a:t>kemana</a:t>
            </a:r>
            <a:r>
              <a:rPr lang="en-ID" dirty="0"/>
              <a:t>.</a:t>
            </a:r>
          </a:p>
          <a:p>
            <a:r>
              <a:rPr lang="en-ID" dirty="0"/>
              <a:t>Pada </a:t>
            </a:r>
            <a:r>
              <a:rPr lang="en-ID" dirty="0" err="1"/>
              <a:t>prinsip</a:t>
            </a:r>
            <a:r>
              <a:rPr lang="en-ID" dirty="0"/>
              <a:t> </a:t>
            </a:r>
            <a:r>
              <a:rPr lang="en-ID" dirty="0" err="1"/>
              <a:t>sebenarnya</a:t>
            </a:r>
            <a:r>
              <a:rPr lang="en-ID" dirty="0"/>
              <a:t> flocking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yang </a:t>
            </a:r>
            <a:r>
              <a:rPr lang="en-ID" dirty="0" err="1"/>
              <a:t>tetap</a:t>
            </a:r>
            <a:r>
              <a:rPr lang="en-ID" dirty="0"/>
              <a:t> (Reynolds,1987)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3115E0-B47B-4409-85BD-32A69EE8E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862" y="1661628"/>
            <a:ext cx="9101138" cy="17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4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88AAC-76F7-4960-A101-F7C2515FC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Gaya yang </a:t>
            </a:r>
            <a:r>
              <a:rPr lang="en-ID" dirty="0" err="1"/>
              <a:t>digunakan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9F95B-31BA-43E8-9418-3FFA63AD6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Alignment/ </a:t>
            </a:r>
            <a:r>
              <a:rPr lang="en-ID" dirty="0" err="1"/>
              <a:t>Pensejajaran</a:t>
            </a:r>
            <a:endParaRPr lang="en-ID" dirty="0"/>
          </a:p>
          <a:p>
            <a:r>
              <a:rPr lang="en-ID" dirty="0"/>
              <a:t>Cohesion/ </a:t>
            </a:r>
            <a:r>
              <a:rPr lang="en-ID" dirty="0" err="1"/>
              <a:t>Perekatan</a:t>
            </a:r>
            <a:endParaRPr lang="en-ID" dirty="0"/>
          </a:p>
          <a:p>
            <a:r>
              <a:rPr lang="en-ID" dirty="0"/>
              <a:t>Separation/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 </a:t>
            </a:r>
          </a:p>
          <a:p>
            <a:r>
              <a:rPr lang="en-ID" dirty="0"/>
              <a:t>Gaya Tarik circular Motion(</a:t>
            </a:r>
            <a:r>
              <a:rPr lang="en-ID" dirty="0" err="1"/>
              <a:t>Dominan</a:t>
            </a:r>
            <a:r>
              <a:rPr lang="en-ID" dirty="0"/>
              <a:t> force)</a:t>
            </a:r>
          </a:p>
        </p:txBody>
      </p:sp>
    </p:spTree>
    <p:extLst>
      <p:ext uri="{BB962C8B-B14F-4D97-AF65-F5344CB8AC3E}">
        <p14:creationId xmlns:p14="http://schemas.microsoft.com/office/powerpoint/2010/main" val="932640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660AD-7E50-403D-960F-46F6F2522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143B-2FD7-480D-B7EF-1CDEB757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Allignment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tetap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grup</a:t>
            </a:r>
            <a:r>
              <a:rPr lang="en-ID" dirty="0"/>
              <a:t>. </a:t>
            </a:r>
            <a:r>
              <a:rPr lang="en-ID" dirty="0" err="1"/>
              <a:t>Berkaitan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tawaf,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di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masjidil</a:t>
            </a:r>
            <a:r>
              <a:rPr lang="en-ID" dirty="0"/>
              <a:t> haram </a:t>
            </a:r>
            <a:r>
              <a:rPr lang="en-ID" dirty="0" err="1"/>
              <a:t>beberapa</a:t>
            </a:r>
            <a:r>
              <a:rPr lang="en-ID" dirty="0"/>
              <a:t> orang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berkerumun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1 </a:t>
            </a:r>
            <a:r>
              <a:rPr lang="en-ID" dirty="0" err="1"/>
              <a:t>grup</a:t>
            </a:r>
            <a:r>
              <a:rPr lang="en-ID" dirty="0"/>
              <a:t> agar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tersesat</a:t>
            </a:r>
            <a:r>
              <a:rPr lang="en-ID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8BF09-F76C-4138-9516-D4F5E92C7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622" y="3429000"/>
            <a:ext cx="7956755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30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C217-AD1A-4E36-9691-8C4010DEA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Cohesion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9AAE6-6C0C-415D-BDB6-200713184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kohesi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tetangganya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berdekatan</a:t>
            </a:r>
            <a:r>
              <a:rPr lang="en-ID" dirty="0"/>
              <a:t>. Dimana </a:t>
            </a:r>
            <a:r>
              <a:rPr lang="en-ID" dirty="0" err="1"/>
              <a:t>posisi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dijadikan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48467-E64F-4A4F-95D3-045620FBF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43" y="3429000"/>
            <a:ext cx="7242513" cy="274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71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113E4-5F22-4019-997B-6317C9EF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8E2B1-7576-47BB-8214-598045CFF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agar </a:t>
            </a:r>
            <a:r>
              <a:rPr lang="en-ID" dirty="0" err="1"/>
              <a:t>terjadi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 dan </a:t>
            </a:r>
            <a:r>
              <a:rPr lang="en-ID" dirty="0" err="1"/>
              <a:t>meminimalisir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.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konteks</a:t>
            </a:r>
            <a:r>
              <a:rPr lang="en-ID" dirty="0"/>
              <a:t> tawaf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menghindari</a:t>
            </a:r>
            <a:r>
              <a:rPr lang="en-ID" dirty="0"/>
              <a:t> </a:t>
            </a:r>
            <a:r>
              <a:rPr lang="en-ID" dirty="0" err="1"/>
              <a:t>seseorang</a:t>
            </a:r>
            <a:r>
              <a:rPr lang="en-ID" dirty="0"/>
              <a:t> </a:t>
            </a:r>
            <a:r>
              <a:rPr lang="en-ID" dirty="0" err="1"/>
              <a:t>menempal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orang lain.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3FAF9-4C5E-40D2-B5EE-232CA28D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967" y="3254375"/>
            <a:ext cx="6598065" cy="3238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4C380D7-B014-403F-8D1F-0D195EA28ACA}"/>
              </a:ext>
            </a:extLst>
          </p:cNvPr>
          <p:cNvSpPr/>
          <p:nvPr/>
        </p:nvSpPr>
        <p:spPr>
          <a:xfrm>
            <a:off x="2324100" y="4001294"/>
            <a:ext cx="7070932" cy="86280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2598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00731-30D9-40EE-9A20-CC3C5CF6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Circular motion(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1D3E-4B8B-4EC3-8F6F-4BD97D260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gerak</a:t>
            </a:r>
            <a:r>
              <a:rPr lang="en-ID" dirty="0"/>
              <a:t> </a:t>
            </a:r>
            <a:r>
              <a:rPr lang="en-ID" dirty="0" err="1"/>
              <a:t>memutar</a:t>
            </a:r>
            <a:r>
              <a:rPr lang="en-ID" dirty="0"/>
              <a:t> </a:t>
            </a:r>
            <a:r>
              <a:rPr lang="en-ID" dirty="0" err="1"/>
              <a:t>mengelilingi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,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diaplikasikan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flocking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tawaf </a:t>
            </a:r>
            <a:r>
              <a:rPr lang="en-ID" dirty="0" err="1"/>
              <a:t>mengelilingi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. Dimana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berada</a:t>
            </a:r>
            <a:r>
              <a:rPr lang="en-ID" dirty="0"/>
              <a:t> di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kaaba</a:t>
            </a:r>
            <a:r>
              <a:rPr lang="en-ID" dirty="0"/>
              <a:t> </a:t>
            </a:r>
            <a:r>
              <a:rPr lang="en-ID" dirty="0" err="1"/>
              <a:t>berbentuk</a:t>
            </a:r>
            <a:r>
              <a:rPr lang="en-ID" dirty="0"/>
              <a:t> </a:t>
            </a:r>
            <a:r>
              <a:rPr lang="en-ID" dirty="0" err="1"/>
              <a:t>persegi</a:t>
            </a:r>
            <a:r>
              <a:rPr lang="en-ID" dirty="0"/>
              <a:t>. </a:t>
            </a:r>
            <a:r>
              <a:rPr lang="en-ID" dirty="0" err="1"/>
              <a:t>Gerak</a:t>
            </a:r>
            <a:r>
              <a:rPr lang="en-ID" dirty="0"/>
              <a:t> Flocking yang </a:t>
            </a:r>
            <a:r>
              <a:rPr lang="en-ID" dirty="0" err="1"/>
              <a:t>diterapkan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memenuhi</a:t>
            </a:r>
            <a:r>
              <a:rPr lang="en-ID" dirty="0"/>
              <a:t> </a:t>
            </a:r>
            <a:r>
              <a:rPr lang="en-ID" dirty="0" err="1"/>
              <a:t>syarat</a:t>
            </a:r>
            <a:r>
              <a:rPr lang="en-ID" dirty="0"/>
              <a:t> area tawaf.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AEB90-E45C-4518-8243-869B4F65E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01294"/>
            <a:ext cx="11040632" cy="181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55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59978-9560-4489-A151-53CCA2888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Model </a:t>
            </a:r>
            <a:r>
              <a:rPr lang="en-ID" dirty="0" err="1"/>
              <a:t>Partikel</a:t>
            </a:r>
            <a:r>
              <a:rPr lang="en-ID" dirty="0"/>
              <a:t> dan Model Ruang </a:t>
            </a:r>
            <a:r>
              <a:rPr lang="en-ID" dirty="0" err="1"/>
              <a:t>Partikel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23AA09-45EA-467D-9511-5FD47029A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944" y="1873250"/>
            <a:ext cx="5404856" cy="361315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010E9-55A5-A75A-C8EF-8ECCEBE49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99EDC3-2B77-FD0C-97DF-35E6AC8EF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26" y="1336012"/>
            <a:ext cx="5000625" cy="2619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424393-7439-9BFA-A981-E1E752C0A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3888" y="4185576"/>
            <a:ext cx="2857500" cy="2085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8BB3FB-6DF8-0E20-C305-1EFA825370C3}"/>
              </a:ext>
            </a:extLst>
          </p:cNvPr>
          <p:cNvSpPr txBox="1"/>
          <p:nvPr/>
        </p:nvSpPr>
        <p:spPr>
          <a:xfrm>
            <a:off x="4169434" y="4239000"/>
            <a:ext cx="1897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berbentuk</a:t>
            </a:r>
            <a:r>
              <a:rPr lang="en-ID" dirty="0"/>
              <a:t> dots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7FD7FE-4698-03F0-5F83-48B724054E64}"/>
              </a:ext>
            </a:extLst>
          </p:cNvPr>
          <p:cNvSpPr txBox="1"/>
          <p:nvPr/>
        </p:nvSpPr>
        <p:spPr>
          <a:xfrm>
            <a:off x="4284045" y="1561550"/>
            <a:ext cx="1897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berbentuk</a:t>
            </a:r>
            <a:r>
              <a:rPr lang="en-ID" dirty="0"/>
              <a:t> dots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754584-EEE4-196A-258C-23FE59194400}"/>
              </a:ext>
            </a:extLst>
          </p:cNvPr>
          <p:cNvCxnSpPr/>
          <p:nvPr/>
        </p:nvCxnSpPr>
        <p:spPr>
          <a:xfrm flipH="1">
            <a:off x="7789653" y="3778370"/>
            <a:ext cx="638355" cy="5348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14C5E17-9561-ED77-61BC-1D2E01F736EB}"/>
              </a:ext>
            </a:extLst>
          </p:cNvPr>
          <p:cNvSpPr txBox="1"/>
          <p:nvPr/>
        </p:nvSpPr>
        <p:spPr>
          <a:xfrm>
            <a:off x="7513608" y="4185576"/>
            <a:ext cx="215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946132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5308-AEEA-4C87-8C63-4B40AB0F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Koefisien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45D51-2483-4823-B880-F47F236FE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Koefisien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distribusi</a:t>
            </a:r>
            <a:r>
              <a:rPr lang="en-ID" dirty="0"/>
              <a:t> gaussian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fungsi</a:t>
            </a:r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r>
              <a:rPr lang="en-ID" dirty="0"/>
              <a:t>Parameter yang </a:t>
            </a:r>
            <a:r>
              <a:rPr lang="en-ID" dirty="0" err="1"/>
              <a:t>dibutuhkan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mean dan </a:t>
            </a:r>
            <a:r>
              <a:rPr lang="en-ID" dirty="0" err="1"/>
              <a:t>stdev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program </a:t>
            </a:r>
            <a:r>
              <a:rPr lang="en-ID" dirty="0" err="1"/>
              <a:t>ini</a:t>
            </a:r>
            <a:r>
              <a:rPr lang="en-ID" dirty="0"/>
              <a:t> 75 dan 7.5 </a:t>
            </a:r>
            <a:r>
              <a:rPr lang="en-ID" dirty="0" err="1"/>
              <a:t>didapat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percobaan</a:t>
            </a:r>
            <a:r>
              <a:rPr lang="en-ID" dirty="0"/>
              <a:t> </a:t>
            </a:r>
            <a:r>
              <a:rPr lang="en-ID" dirty="0" err="1"/>
              <a:t>singkat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meliat</a:t>
            </a:r>
            <a:endParaRPr lang="en-ID" dirty="0"/>
          </a:p>
          <a:p>
            <a:r>
              <a:rPr lang="en-ID" dirty="0"/>
              <a:t>Parameter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pada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endParaRPr lang="en-ID" dirty="0"/>
          </a:p>
          <a:p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3E0524-6FC8-4DFD-84D8-342D7C26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972" y="530285"/>
            <a:ext cx="5113421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50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4D93-6FC1-478B-BB19-A04EFA14E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Metode</a:t>
            </a:r>
            <a:r>
              <a:rPr lang="en-ID" dirty="0"/>
              <a:t> Runge-</a:t>
            </a:r>
            <a:r>
              <a:rPr lang="en-ID" dirty="0" err="1"/>
              <a:t>Kutta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568C0-5570-4D69-84AE-D250FFF04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 err="1"/>
              <a:t>Metode</a:t>
            </a:r>
            <a:r>
              <a:rPr lang="en-ID" dirty="0"/>
              <a:t> Runge-</a:t>
            </a:r>
            <a:r>
              <a:rPr lang="en-ID" dirty="0" err="1"/>
              <a:t>Kutta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dipilih</a:t>
            </a:r>
            <a:r>
              <a:rPr lang="en-ID" dirty="0"/>
              <a:t> oleh </a:t>
            </a: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berdasarkan</a:t>
            </a:r>
            <a:endParaRPr lang="en-ID" dirty="0"/>
          </a:p>
          <a:p>
            <a:r>
              <a:rPr lang="en-ID" dirty="0" err="1"/>
              <a:t>Akurasi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diatas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euler</a:t>
            </a:r>
            <a:endParaRPr lang="en-ID" dirty="0"/>
          </a:p>
          <a:p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mengakomodasi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segi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68151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89ECF-7E58-298A-A3C8-671E9BD3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Persamaan</a:t>
            </a:r>
            <a:r>
              <a:rPr lang="en-ID" dirty="0"/>
              <a:t> Runge-</a:t>
            </a:r>
            <a:r>
              <a:rPr lang="en-ID" dirty="0" err="1"/>
              <a:t>kutta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F00CB0-F124-A881-AE60-8B39A460A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687" y="2105818"/>
            <a:ext cx="5917418" cy="3977481"/>
          </a:xfrm>
        </p:spPr>
      </p:pic>
    </p:spTree>
    <p:extLst>
      <p:ext uri="{BB962C8B-B14F-4D97-AF65-F5344CB8AC3E}">
        <p14:creationId xmlns:p14="http://schemas.microsoft.com/office/powerpoint/2010/main" val="410929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5D4D-D41C-4C33-80B0-FCC81C3D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Latar</a:t>
            </a:r>
            <a:r>
              <a:rPr lang="en-ID" dirty="0"/>
              <a:t> </a:t>
            </a:r>
            <a:r>
              <a:rPr lang="en-ID" dirty="0" err="1"/>
              <a:t>Belakang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9FA18-D8F2-437F-8CCA-5D4C13469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Tawaf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rukun</a:t>
            </a:r>
            <a:r>
              <a:rPr lang="en-ID" dirty="0"/>
              <a:t> ibadah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melaksanakan</a:t>
            </a:r>
            <a:r>
              <a:rPr lang="en-ID" dirty="0"/>
              <a:t> Haji, </a:t>
            </a:r>
            <a:r>
              <a:rPr lang="en-ID" dirty="0" err="1"/>
              <a:t>dimana</a:t>
            </a:r>
            <a:r>
              <a:rPr lang="en-ID" dirty="0"/>
              <a:t> </a:t>
            </a:r>
            <a:r>
              <a:rPr lang="en-ID" dirty="0" err="1"/>
              <a:t>seluruh</a:t>
            </a:r>
            <a:r>
              <a:rPr lang="en-ID" dirty="0"/>
              <a:t> </a:t>
            </a:r>
            <a:r>
              <a:rPr lang="en-ID" dirty="0" err="1"/>
              <a:t>umat</a:t>
            </a:r>
            <a:r>
              <a:rPr lang="en-ID" dirty="0"/>
              <a:t> </a:t>
            </a:r>
            <a:r>
              <a:rPr lang="en-ID" dirty="0" err="1"/>
              <a:t>islam</a:t>
            </a:r>
            <a:r>
              <a:rPr lang="en-ID" dirty="0"/>
              <a:t> </a:t>
            </a:r>
            <a:r>
              <a:rPr lang="en-ID" dirty="0" err="1"/>
              <a:t>dianjurkan</a:t>
            </a:r>
            <a:r>
              <a:rPr lang="en-ID" dirty="0"/>
              <a:t> </a:t>
            </a:r>
            <a:r>
              <a:rPr lang="en-ID" dirty="0" err="1"/>
              <a:t>melaksakannya</a:t>
            </a:r>
            <a:r>
              <a:rPr lang="en-ID" dirty="0"/>
              <a:t>.</a:t>
            </a:r>
          </a:p>
          <a:p>
            <a:r>
              <a:rPr lang="en-ID" dirty="0" err="1"/>
              <a:t>Bentuknya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melibatkan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yang sangat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diteliti</a:t>
            </a:r>
            <a:r>
              <a:rPr lang="en-ID" dirty="0"/>
              <a:t>.</a:t>
            </a:r>
          </a:p>
          <a:p>
            <a:r>
              <a:rPr lang="en-ID" dirty="0" err="1"/>
              <a:t>Cerita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sepasang</a:t>
            </a:r>
            <a:r>
              <a:rPr lang="en-ID" dirty="0"/>
              <a:t> </a:t>
            </a:r>
            <a:r>
              <a:rPr lang="en-ID" dirty="0" err="1"/>
              <a:t>suami</a:t>
            </a:r>
            <a:r>
              <a:rPr lang="en-ID" dirty="0"/>
              <a:t> </a:t>
            </a:r>
            <a:r>
              <a:rPr lang="en-ID" dirty="0" err="1"/>
              <a:t>istri</a:t>
            </a:r>
            <a:r>
              <a:rPr lang="en-ID" dirty="0"/>
              <a:t> yang </a:t>
            </a:r>
            <a:r>
              <a:rPr lang="en-ID" dirty="0" err="1"/>
              <a:t>susah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,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,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perhatian</a:t>
            </a:r>
            <a:r>
              <a:rPr lang="en-ID" dirty="0"/>
              <a:t> </a:t>
            </a:r>
            <a:r>
              <a:rPr lang="en-ID" dirty="0" err="1"/>
              <a:t>penulis</a:t>
            </a:r>
            <a:r>
              <a:rPr lang="en-ID" dirty="0"/>
              <a:t>.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9419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58FC-611F-4D52-9DBB-E86D4740E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Bab 3 </a:t>
            </a:r>
            <a:r>
              <a:rPr lang="en-ID" dirty="0" err="1"/>
              <a:t>Metodologi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B1F91-C511-48A3-831F-C2135B8C7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7588"/>
            <a:ext cx="6886575" cy="29956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084E1D-D94C-4DB4-8DE9-76CA196FF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663" y="2379662"/>
            <a:ext cx="6362337" cy="25860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648610-9ADC-4C07-8793-0509CF62A1D1}"/>
              </a:ext>
            </a:extLst>
          </p:cNvPr>
          <p:cNvSpPr txBox="1"/>
          <p:nvPr/>
        </p:nvSpPr>
        <p:spPr>
          <a:xfrm>
            <a:off x="1168400" y="1752600"/>
            <a:ext cx="581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/>
              <a:t>Alat yang </a:t>
            </a:r>
            <a:r>
              <a:rPr lang="en-ID" dirty="0" err="1"/>
              <a:t>digunakan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99205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A25FD-52F9-43D1-AB16-1C64E1DA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Algoritma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1791-1DEC-47F3-9BED-77B2F4577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03BDF-7716-46FD-838D-C832EE833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1549400"/>
            <a:ext cx="8616950" cy="505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82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B035A-144A-F2BB-CD75-79DA9878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Inialisasi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(</a:t>
            </a:r>
            <a:r>
              <a:rPr lang="en-ID" dirty="0" err="1"/>
              <a:t>boids</a:t>
            </a:r>
            <a:r>
              <a:rPr lang="en-ID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08365-3474-3D04-8A4E-D879BA9A2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D" dirty="0"/>
          </a:p>
          <a:p>
            <a:r>
              <a:rPr lang="en-ID" dirty="0" err="1"/>
              <a:t>Partikel</a:t>
            </a:r>
            <a:endParaRPr lang="en-ID" dirty="0"/>
          </a:p>
          <a:p>
            <a:pPr marL="0" indent="0">
              <a:buNone/>
            </a:pP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homogen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1</a:t>
            </a:r>
          </a:p>
          <a:p>
            <a:pPr marL="0" indent="0">
              <a:buNone/>
            </a:pP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agresive</a:t>
            </a:r>
            <a:r>
              <a:rPr lang="en-ID" dirty="0"/>
              <a:t>(</a:t>
            </a:r>
            <a:r>
              <a:rPr lang="en-ID" dirty="0" err="1"/>
              <a:t>merah</a:t>
            </a:r>
            <a:r>
              <a:rPr lang="en-ID" dirty="0"/>
              <a:t>),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1.25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homogen</a:t>
            </a:r>
            <a:endParaRPr lang="en-ID" dirty="0"/>
          </a:p>
          <a:p>
            <a:pPr marL="0" indent="0">
              <a:buNone/>
            </a:pPr>
            <a:r>
              <a:rPr lang="en-ID" dirty="0" err="1"/>
              <a:t>Partikel</a:t>
            </a:r>
            <a:r>
              <a:rPr lang="en-ID" dirty="0"/>
              <a:t> slow(</a:t>
            </a:r>
            <a:r>
              <a:rPr lang="en-ID" dirty="0" err="1"/>
              <a:t>hitam</a:t>
            </a:r>
            <a:r>
              <a:rPr lang="en-ID" dirty="0"/>
              <a:t>),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0.5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homogen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r>
              <a:rPr lang="en-ID" dirty="0"/>
              <a:t>Radius </a:t>
            </a:r>
            <a:r>
              <a:rPr lang="en-ID" dirty="0" err="1"/>
              <a:t>partikel</a:t>
            </a:r>
            <a:r>
              <a:rPr lang="en-ID" dirty="0"/>
              <a:t>(</a:t>
            </a:r>
            <a:r>
              <a:rPr lang="en-ID" dirty="0" err="1"/>
              <a:t>titik</a:t>
            </a:r>
            <a:r>
              <a:rPr lang="en-ID" dirty="0"/>
              <a:t>), </a:t>
            </a:r>
            <a:r>
              <a:rPr lang="en-ID" dirty="0" err="1"/>
              <a:t>ditentukan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tetap</a:t>
            </a:r>
            <a:r>
              <a:rPr lang="en-ID" dirty="0"/>
              <a:t> </a:t>
            </a:r>
            <a:r>
              <a:rPr lang="en-ID" dirty="0" err="1"/>
              <a:t>yaitu</a:t>
            </a:r>
            <a:r>
              <a:rPr lang="en-ID" dirty="0"/>
              <a:t> 3.</a:t>
            </a:r>
          </a:p>
          <a:p>
            <a:r>
              <a:rPr lang="en-ID" dirty="0" err="1"/>
              <a:t>Posisi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, </a:t>
            </a:r>
            <a:r>
              <a:rPr lang="en-ID" dirty="0" err="1"/>
              <a:t>posisi</a:t>
            </a:r>
            <a:r>
              <a:rPr lang="en-ID" dirty="0"/>
              <a:t> </a:t>
            </a:r>
            <a:r>
              <a:rPr lang="en-ID" dirty="0" err="1"/>
              <a:t>awal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ditentukan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acak</a:t>
            </a:r>
            <a:r>
              <a:rPr lang="en-ID" dirty="0"/>
              <a:t>.</a:t>
            </a:r>
          </a:p>
          <a:p>
            <a:endParaRPr lang="en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98199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0593D-E63A-4585-8F4F-4878E05E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Penerapan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EFB5A-3AF7-4AB7-B141-537110F35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Interaksi</a:t>
            </a:r>
            <a:r>
              <a:rPr lang="en-ID" dirty="0"/>
              <a:t> </a:t>
            </a:r>
            <a:r>
              <a:rPr lang="en-ID" dirty="0" err="1"/>
              <a:t>diluar</a:t>
            </a:r>
            <a:r>
              <a:rPr lang="en-ID" dirty="0"/>
              <a:t> area tawaf</a:t>
            </a:r>
          </a:p>
          <a:p>
            <a:endParaRPr lang="en-ID" dirty="0"/>
          </a:p>
          <a:p>
            <a:endParaRPr lang="en-ID" dirty="0"/>
          </a:p>
          <a:p>
            <a:r>
              <a:rPr lang="en-ID" dirty="0" err="1"/>
              <a:t>Interaksi</a:t>
            </a:r>
            <a:r>
              <a:rPr lang="en-ID" dirty="0"/>
              <a:t> </a:t>
            </a:r>
            <a:r>
              <a:rPr lang="en-ID" dirty="0" err="1"/>
              <a:t>didalam</a:t>
            </a:r>
            <a:r>
              <a:rPr lang="en-ID" dirty="0"/>
              <a:t> area tawaf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 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Dimana m </a:t>
            </a:r>
            <a:r>
              <a:rPr lang="en-ID" dirty="0" err="1"/>
              <a:t>adalah</a:t>
            </a:r>
            <a:r>
              <a:rPr lang="en-ID" dirty="0"/>
              <a:t> mass factor, dan F </a:t>
            </a:r>
            <a:r>
              <a:rPr lang="en-ID" dirty="0" err="1"/>
              <a:t>adalah</a:t>
            </a:r>
            <a:r>
              <a:rPr lang="en-ID" dirty="0"/>
              <a:t> flocking function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mass factor </a:t>
            </a:r>
            <a:r>
              <a:rPr lang="en-ID" dirty="0" err="1"/>
              <a:t>disamakan</a:t>
            </a:r>
            <a:r>
              <a:rPr lang="en-ID" dirty="0"/>
              <a:t> </a:t>
            </a:r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4F119-8FE9-401B-AC70-E1928441B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215" y="3173284"/>
            <a:ext cx="3956050" cy="8280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C49180-38BE-4A44-911D-33D2A6C61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215" y="1516985"/>
            <a:ext cx="4516120" cy="711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B7DDD38-DCB6-46D5-AC90-B81745EA3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215" y="4347772"/>
            <a:ext cx="3932499" cy="56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6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D3A55-F15F-4789-9BA0-7BF93E2C3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75094"/>
            <a:ext cx="8596668" cy="1320800"/>
          </a:xfrm>
        </p:spPr>
        <p:txBody>
          <a:bodyPr/>
          <a:lstStyle/>
          <a:p>
            <a:r>
              <a:rPr lang="en-ID" dirty="0"/>
              <a:t>Parameter </a:t>
            </a:r>
            <a:r>
              <a:rPr lang="en-ID" dirty="0" err="1"/>
              <a:t>jari-jari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br>
              <a:rPr lang="en-ID" dirty="0"/>
            </a:br>
            <a:r>
              <a:rPr lang="en-ID" dirty="0" err="1"/>
              <a:t>boids</a:t>
            </a:r>
            <a:r>
              <a:rPr lang="en-ID" dirty="0"/>
              <a:t> (z)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6D30E-8D97-4A90-BE91-6DB0B4C29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Dalam</a:t>
            </a:r>
            <a:r>
              <a:rPr lang="en-ID" dirty="0"/>
              <a:t> program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mempunyai</a:t>
            </a:r>
            <a:r>
              <a:rPr lang="en-ID" dirty="0"/>
              <a:t> </a:t>
            </a:r>
            <a:r>
              <a:rPr lang="en-ID" dirty="0" err="1"/>
              <a:t>jari-jari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sendiri</a:t>
            </a:r>
            <a:r>
              <a:rPr lang="en-ID" dirty="0"/>
              <a:t>.</a:t>
            </a:r>
          </a:p>
          <a:p>
            <a:r>
              <a:rPr lang="en-ID" dirty="0"/>
              <a:t>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memperlihatkan</a:t>
            </a:r>
            <a:r>
              <a:rPr lang="en-ID" dirty="0"/>
              <a:t> area </a:t>
            </a:r>
            <a:r>
              <a:rPr lang="en-ID" dirty="0" err="1"/>
              <a:t>pengaruh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lain. </a:t>
            </a:r>
          </a:p>
          <a:p>
            <a:pPr marL="0" indent="0">
              <a:buNone/>
            </a:pP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align </a:t>
            </a:r>
            <a:r>
              <a:rPr lang="en-ID" dirty="0" err="1"/>
              <a:t>jarinya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50.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berada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radius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mempercepat</a:t>
            </a:r>
            <a:r>
              <a:rPr lang="en-ID" dirty="0"/>
              <a:t> </a:t>
            </a:r>
            <a:r>
              <a:rPr lang="en-ID" dirty="0" err="1"/>
              <a:t>pergerakannya</a:t>
            </a:r>
            <a:r>
              <a:rPr lang="en-ID" dirty="0"/>
              <a:t> </a:t>
            </a:r>
            <a:r>
              <a:rPr lang="en-ID" dirty="0" err="1"/>
              <a:t>convergen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1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dijumlahkan</a:t>
            </a:r>
            <a:r>
              <a:rPr lang="en-ID" dirty="0"/>
              <a:t> </a:t>
            </a:r>
            <a:r>
              <a:rPr lang="en-ID" dirty="0" err="1"/>
              <a:t>arahnya</a:t>
            </a:r>
            <a:r>
              <a:rPr lang="en-ID" dirty="0"/>
              <a:t>.</a:t>
            </a:r>
          </a:p>
          <a:p>
            <a:pPr marL="0" indent="0">
              <a:buNone/>
            </a:pPr>
            <a:r>
              <a:rPr lang="en-ID" dirty="0"/>
              <a:t>Sama </a:t>
            </a:r>
            <a:r>
              <a:rPr lang="en-ID" dirty="0" err="1"/>
              <a:t>halnya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cohesion </a:t>
            </a:r>
            <a:r>
              <a:rPr lang="en-ID" dirty="0" err="1"/>
              <a:t>jarinya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50.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berada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radius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memperlambat</a:t>
            </a:r>
            <a:r>
              <a:rPr lang="en-ID" dirty="0"/>
              <a:t> </a:t>
            </a:r>
            <a:r>
              <a:rPr lang="en-ID" dirty="0" err="1"/>
              <a:t>pergerakannya</a:t>
            </a:r>
            <a:r>
              <a:rPr lang="en-ID" dirty="0"/>
              <a:t> </a:t>
            </a:r>
            <a:r>
              <a:rPr lang="en-ID" dirty="0" err="1"/>
              <a:t>mengikat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lain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.</a:t>
            </a:r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8364F3-0299-8B9E-C59A-63BB38F87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869" y="0"/>
            <a:ext cx="5229225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110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CD2B8-75A6-4556-92DB-8AAEC1BAA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F91B0-9862-40DE-891E-570D34E5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Berbeda</a:t>
            </a:r>
            <a:r>
              <a:rPr lang="en-ID" dirty="0"/>
              <a:t> </a:t>
            </a:r>
            <a:r>
              <a:rPr lang="en-ID" dirty="0" err="1"/>
              <a:t>halnya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variable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</a:p>
          <a:p>
            <a:r>
              <a:rPr lang="en-ID" dirty="0"/>
              <a:t>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mengatur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sejenis</a:t>
            </a:r>
            <a:r>
              <a:rPr lang="en-ID" dirty="0"/>
              <a:t> agar </a:t>
            </a:r>
            <a:r>
              <a:rPr lang="en-ID" dirty="0" err="1"/>
              <a:t>berkumpul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sesamanya</a:t>
            </a:r>
            <a:endParaRPr lang="en-ID" dirty="0"/>
          </a:p>
          <a:p>
            <a:r>
              <a:rPr lang="en-ID" dirty="0" err="1"/>
              <a:t>Pertama</a:t>
            </a:r>
            <a:r>
              <a:rPr lang="en-ID" dirty="0"/>
              <a:t>, </a:t>
            </a:r>
            <a:r>
              <a:rPr lang="en-ID" dirty="0" err="1"/>
              <a:t>pemisahan</a:t>
            </a:r>
            <a:r>
              <a:rPr lang="en-ID" dirty="0"/>
              <a:t> </a:t>
            </a:r>
            <a:r>
              <a:rPr lang="en-ID" dirty="0" err="1"/>
              <a:t>sejenis</a:t>
            </a:r>
            <a:r>
              <a:rPr lang="en-ID" dirty="0"/>
              <a:t>, 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 err="1"/>
              <a:t>Logika</a:t>
            </a:r>
            <a:r>
              <a:rPr lang="en-ID" dirty="0"/>
              <a:t> yang </a:t>
            </a:r>
            <a:r>
              <a:rPr lang="en-ID" dirty="0" err="1"/>
              <a:t>diterapkan</a:t>
            </a:r>
            <a:r>
              <a:rPr lang="en-ID" dirty="0"/>
              <a:t> pada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endParaRPr lang="en-ID" dirty="0"/>
          </a:p>
          <a:p>
            <a:pPr marL="0" indent="0">
              <a:buNone/>
            </a:pPr>
            <a:r>
              <a:rPr lang="en-ID" dirty="0" err="1"/>
              <a:t>jika</a:t>
            </a:r>
            <a:r>
              <a:rPr lang="en-ID" dirty="0"/>
              <a:t>(</a:t>
            </a:r>
            <a:r>
              <a:rPr lang="en-ID" dirty="0" err="1"/>
              <a:t>biru</a:t>
            </a:r>
            <a:r>
              <a:rPr lang="en-ID" dirty="0"/>
              <a:t> </a:t>
            </a:r>
            <a:r>
              <a:rPr lang="en-ID" dirty="0" err="1"/>
              <a:t>bertemu</a:t>
            </a:r>
            <a:r>
              <a:rPr lang="en-ID" dirty="0"/>
              <a:t> </a:t>
            </a:r>
            <a:r>
              <a:rPr lang="en-ID" dirty="0" err="1"/>
              <a:t>warna</a:t>
            </a:r>
            <a:r>
              <a:rPr lang="en-ID" dirty="0"/>
              <a:t> lain){</a:t>
            </a:r>
            <a:r>
              <a:rPr lang="en-ID" dirty="0" err="1"/>
              <a:t>rasis</a:t>
            </a:r>
            <a:r>
              <a:rPr lang="en-ID" dirty="0"/>
              <a:t> = 0} </a:t>
            </a:r>
            <a:r>
              <a:rPr lang="en-ID" dirty="0" err="1"/>
              <a:t>jika</a:t>
            </a:r>
            <a:r>
              <a:rPr lang="en-ID" dirty="0"/>
              <a:t> </a:t>
            </a:r>
            <a:r>
              <a:rPr lang="en-ID" dirty="0" err="1"/>
              <a:t>hal</a:t>
            </a:r>
            <a:r>
              <a:rPr lang="en-ID" dirty="0"/>
              <a:t> lain </a:t>
            </a:r>
            <a:r>
              <a:rPr lang="en-ID" dirty="0" err="1"/>
              <a:t>terjadi</a:t>
            </a:r>
            <a:r>
              <a:rPr lang="en-ID" dirty="0"/>
              <a:t> </a:t>
            </a:r>
            <a:r>
              <a:rPr lang="en-ID" dirty="0" err="1"/>
              <a:t>maka</a:t>
            </a:r>
            <a:r>
              <a:rPr lang="en-ID" dirty="0"/>
              <a:t> {</a:t>
            </a:r>
            <a:r>
              <a:rPr lang="en-ID" dirty="0" err="1"/>
              <a:t>rasis</a:t>
            </a:r>
            <a:r>
              <a:rPr lang="en-ID" dirty="0"/>
              <a:t> =</a:t>
            </a:r>
            <a:r>
              <a:rPr lang="en-ID" dirty="0" err="1"/>
              <a:t>koefisien</a:t>
            </a:r>
            <a:r>
              <a:rPr lang="en-ID" dirty="0"/>
              <a:t> </a:t>
            </a:r>
            <a:r>
              <a:rPr lang="en-ID" dirty="0" err="1"/>
              <a:t>pengali</a:t>
            </a:r>
            <a:r>
              <a:rPr lang="en-ID" dirty="0"/>
              <a:t> </a:t>
            </a:r>
            <a:r>
              <a:rPr lang="en-ID" dirty="0" err="1"/>
              <a:t>rasis</a:t>
            </a:r>
            <a:r>
              <a:rPr lang="en-ID" dirty="0"/>
              <a:t>}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Jika </a:t>
            </a:r>
            <a:r>
              <a:rPr lang="en-ID" dirty="0" err="1"/>
              <a:t>logika</a:t>
            </a:r>
            <a:r>
              <a:rPr lang="en-ID" dirty="0"/>
              <a:t>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diterapkan</a:t>
            </a:r>
            <a:r>
              <a:rPr lang="en-ID" dirty="0"/>
              <a:t>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bekerja</a:t>
            </a:r>
            <a:r>
              <a:rPr lang="en-ID" dirty="0"/>
              <a:t> parameter z(range)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menetapkan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endParaRPr lang="en-ID" dirty="0"/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77635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A7F67-2C93-6836-F7BE-23AD25864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Sudut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>
                <a:latin typeface="Cambria Math" panose="02040503050406030204" pitchFamily="18" charset="0"/>
                <a:ea typeface="Cambria Math" panose="02040503050406030204" pitchFamily="18" charset="0"/>
              </a:rPr>
              <a:t>𝛹 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0EF13-4F67-CB54-DDCB-21C2D0D66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Sudut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diperlukan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menambah</a:t>
            </a:r>
            <a:r>
              <a:rPr lang="en-ID" dirty="0"/>
              <a:t> </a:t>
            </a:r>
            <a:r>
              <a:rPr lang="en-ID" dirty="0" err="1"/>
              <a:t>efek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pada </a:t>
            </a:r>
            <a:r>
              <a:rPr lang="en-ID" dirty="0" err="1"/>
              <a:t>partikel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Fungsi</a:t>
            </a:r>
            <a:r>
              <a:rPr lang="en-ID" dirty="0"/>
              <a:t> </a:t>
            </a:r>
            <a:r>
              <a:rPr lang="en-ID" dirty="0" err="1"/>
              <a:t>rotasi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</a:p>
          <a:p>
            <a:pPr marL="0" indent="0">
              <a:buNone/>
            </a:pPr>
            <a:r>
              <a:rPr lang="el-GR" dirty="0"/>
              <a:t>θ</a:t>
            </a:r>
            <a:r>
              <a:rPr lang="en-ID" dirty="0"/>
              <a:t>=1*Math.atan2(</a:t>
            </a:r>
            <a:r>
              <a:rPr lang="en-ID" dirty="0" err="1"/>
              <a:t>vy,vx</a:t>
            </a:r>
            <a:r>
              <a:rPr lang="en-ID" dirty="0"/>
              <a:t>) + PI / 2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 err="1"/>
              <a:t>Dengan</a:t>
            </a:r>
            <a:r>
              <a:rPr lang="en-ID" dirty="0"/>
              <a:t> </a:t>
            </a:r>
          </a:p>
          <a:p>
            <a:pPr marL="0" indent="0">
              <a:buNone/>
            </a:pPr>
            <a:r>
              <a:rPr lang="en-ID" dirty="0"/>
              <a:t>PI = 3.14</a:t>
            </a:r>
          </a:p>
          <a:p>
            <a:pPr marL="0" indent="0">
              <a:buNone/>
            </a:pPr>
            <a:r>
              <a:rPr lang="en-ID" dirty="0" err="1"/>
              <a:t>vy</a:t>
            </a:r>
            <a:r>
              <a:rPr lang="en-ID" dirty="0"/>
              <a:t> = </a:t>
            </a:r>
            <a:r>
              <a:rPr lang="en-ID" dirty="0" err="1"/>
              <a:t>kecepatan</a:t>
            </a:r>
            <a:r>
              <a:rPr lang="en-ID" dirty="0"/>
              <a:t> pada </a:t>
            </a:r>
            <a:r>
              <a:rPr lang="en-ID" dirty="0" err="1"/>
              <a:t>sumbu</a:t>
            </a:r>
            <a:r>
              <a:rPr lang="en-ID" dirty="0"/>
              <a:t> y</a:t>
            </a:r>
          </a:p>
          <a:p>
            <a:pPr marL="0" indent="0">
              <a:buNone/>
            </a:pPr>
            <a:r>
              <a:rPr lang="en-ID" dirty="0" err="1"/>
              <a:t>vx</a:t>
            </a:r>
            <a:r>
              <a:rPr lang="en-ID" dirty="0"/>
              <a:t> = </a:t>
            </a:r>
            <a:r>
              <a:rPr lang="en-ID" dirty="0" err="1"/>
              <a:t>kecepatan</a:t>
            </a:r>
            <a:r>
              <a:rPr lang="en-ID" dirty="0"/>
              <a:t> pada </a:t>
            </a:r>
            <a:r>
              <a:rPr lang="en-ID" dirty="0" err="1"/>
              <a:t>sumbu</a:t>
            </a:r>
            <a:r>
              <a:rPr lang="en-ID"/>
              <a:t> x 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E4248B-E50F-6E7F-A88C-AABF80B86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547" y="170417"/>
            <a:ext cx="3729487" cy="17599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7771BD-7598-1DAF-B7A5-A83B098F1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606" y="3530884"/>
            <a:ext cx="3470933" cy="297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23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8E8B-7DE1-4880-08F4-D12F63855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Optimasi</a:t>
            </a:r>
            <a:r>
              <a:rPr lang="en-ID" dirty="0"/>
              <a:t> flocking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19EDE-9F87-E027-BF7A-31E469AE6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dibagi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3 </a:t>
            </a:r>
            <a:r>
              <a:rPr lang="en-ID" dirty="0" err="1"/>
              <a:t>yaitu</a:t>
            </a:r>
            <a:r>
              <a:rPr lang="en-ID" dirty="0"/>
              <a:t> flocking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, flocking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 dan flocking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menambahkan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berbeda</a:t>
            </a:r>
            <a:endParaRPr lang="en-ID" dirty="0"/>
          </a:p>
          <a:p>
            <a:endParaRPr lang="en-ID" dirty="0"/>
          </a:p>
          <a:p>
            <a:r>
              <a:rPr lang="en-ID" dirty="0"/>
              <a:t>Pada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parameter z(range)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diubah</a:t>
            </a:r>
            <a:r>
              <a:rPr lang="en-ID" dirty="0"/>
              <a:t> demi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optimasi</a:t>
            </a:r>
            <a:r>
              <a:rPr lang="en-ID" dirty="0"/>
              <a:t>, </a:t>
            </a:r>
            <a:r>
              <a:rPr lang="en-ID" dirty="0" err="1"/>
              <a:t>optimasi</a:t>
            </a:r>
            <a:r>
              <a:rPr lang="en-ID" dirty="0"/>
              <a:t> yang </a:t>
            </a:r>
            <a:r>
              <a:rPr lang="en-ID" dirty="0" err="1"/>
              <a:t>diharapkan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pada </a:t>
            </a:r>
            <a:r>
              <a:rPr lang="en-ID" dirty="0" err="1"/>
              <a:t>iterasi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</a:t>
            </a:r>
            <a:r>
              <a:rPr lang="en-ID" dirty="0" err="1"/>
              <a:t>tertentu</a:t>
            </a:r>
            <a:r>
              <a:rPr lang="en-ID" dirty="0"/>
              <a:t> </a:t>
            </a:r>
            <a:r>
              <a:rPr lang="en-ID" dirty="0" err="1"/>
              <a:t>tetap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8218486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3149-EBC9-49CB-A603-3AF5604D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941783" cy="1320800"/>
          </a:xfrm>
        </p:spPr>
        <p:txBody>
          <a:bodyPr/>
          <a:lstStyle/>
          <a:p>
            <a:r>
              <a:rPr lang="en-ID" dirty="0"/>
              <a:t>Hasil flocking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dominan,z</a:t>
            </a:r>
            <a:r>
              <a:rPr lang="en-ID" dirty="0"/>
              <a:t>(25)</a:t>
            </a:r>
          </a:p>
        </p:txBody>
      </p:sp>
      <p:pic>
        <p:nvPicPr>
          <p:cNvPr id="8" name="gambar homogen arrow boids no tawaf motion with range 2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F908B3A-F713-CAE5-2EC9-538C3BB555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3" y="1447297"/>
            <a:ext cx="6151739" cy="422025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171AE0-BF78-1A72-D125-7FC508EA83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072" y="1447297"/>
            <a:ext cx="5362928" cy="198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7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3149-EBC9-49CB-A603-3AF5604D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717496" cy="1320800"/>
          </a:xfrm>
        </p:spPr>
        <p:txBody>
          <a:bodyPr/>
          <a:lstStyle/>
          <a:p>
            <a:r>
              <a:rPr lang="en-ID" dirty="0"/>
              <a:t>Hasil flocking </a:t>
            </a:r>
            <a:r>
              <a:rPr lang="en-ID" dirty="0" err="1"/>
              <a:t>tanpa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dominan,z</a:t>
            </a:r>
            <a:r>
              <a:rPr lang="en-ID" dirty="0"/>
              <a:t>(50)</a:t>
            </a:r>
          </a:p>
        </p:txBody>
      </p:sp>
      <p:pic>
        <p:nvPicPr>
          <p:cNvPr id="8" name="gambar homogen arrow boids no tawaf motion with range 50">
            <a:hlinkClick r:id="" action="ppaction://media"/>
            <a:extLst>
              <a:ext uri="{FF2B5EF4-FFF2-40B4-BE49-F238E27FC236}">
                <a16:creationId xmlns:a16="http://schemas.microsoft.com/office/drawing/2014/main" id="{9A65F3BE-DEF6-22F5-EE1D-E347A05FA87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401464"/>
            <a:ext cx="5710238" cy="388143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F70814-06B5-B69C-6911-C8B1FFB4CE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497" y="1401464"/>
            <a:ext cx="5583503" cy="202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643F5-DD6F-4315-94D4-A11476B9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sebelumnya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0E5BE-33B7-43AD-88F4-AE5F0FF0D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sebelumnya</a:t>
            </a:r>
            <a:r>
              <a:rPr lang="en-ID" dirty="0"/>
              <a:t> para </a:t>
            </a:r>
            <a:r>
              <a:rPr lang="en-ID" dirty="0" err="1"/>
              <a:t>ahli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bidang</a:t>
            </a:r>
            <a:r>
              <a:rPr lang="en-ID" dirty="0"/>
              <a:t> </a:t>
            </a:r>
            <a:r>
              <a:rPr lang="en-ID" dirty="0" err="1"/>
              <a:t>kajian</a:t>
            </a:r>
            <a:r>
              <a:rPr lang="en-ID" dirty="0"/>
              <a:t> </a:t>
            </a:r>
            <a:r>
              <a:rPr lang="en-ID" dirty="0" err="1"/>
              <a:t>aliran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utamanya</a:t>
            </a:r>
            <a:r>
              <a:rPr lang="en-ID" dirty="0"/>
              <a:t> </a:t>
            </a:r>
            <a:r>
              <a:rPr lang="en-ID" dirty="0" err="1"/>
              <a:t>terkhususkan</a:t>
            </a:r>
            <a:r>
              <a:rPr lang="en-ID" dirty="0"/>
              <a:t> pada </a:t>
            </a:r>
            <a:r>
              <a:rPr lang="en-ID" dirty="0" err="1"/>
              <a:t>kerumunan</a:t>
            </a:r>
            <a:r>
              <a:rPr lang="en-ID" dirty="0"/>
              <a:t> tawaf </a:t>
            </a:r>
            <a:r>
              <a:rPr lang="en-ID" dirty="0" err="1"/>
              <a:t>menggolongkan</a:t>
            </a:r>
            <a:r>
              <a:rPr lang="en-ID" dirty="0"/>
              <a:t> pada 9 </a:t>
            </a:r>
            <a:r>
              <a:rPr lang="en-ID" dirty="0" err="1"/>
              <a:t>varian</a:t>
            </a:r>
            <a:r>
              <a:rPr lang="en-ID" dirty="0"/>
              <a:t> major system </a:t>
            </a:r>
            <a:r>
              <a:rPr lang="en-ID" dirty="0" err="1"/>
              <a:t>diantaranya</a:t>
            </a:r>
            <a:r>
              <a:rPr lang="en-ID" dirty="0"/>
              <a:t> </a:t>
            </a:r>
          </a:p>
          <a:p>
            <a:r>
              <a:rPr lang="en-ID" dirty="0"/>
              <a:t>flocking system, </a:t>
            </a:r>
          </a:p>
          <a:p>
            <a:r>
              <a:rPr lang="en-ID" dirty="0" err="1"/>
              <a:t>behavioral</a:t>
            </a:r>
            <a:r>
              <a:rPr lang="en-ID" dirty="0"/>
              <a:t> system, </a:t>
            </a:r>
          </a:p>
          <a:p>
            <a:r>
              <a:rPr lang="en-ID" dirty="0"/>
              <a:t>chaos model system(</a:t>
            </a:r>
            <a:r>
              <a:rPr lang="en-ID" dirty="0" err="1"/>
              <a:t>Saiwaki</a:t>
            </a:r>
            <a:r>
              <a:rPr lang="en-ID" dirty="0"/>
              <a:t> et al., 1997), </a:t>
            </a:r>
          </a:p>
          <a:p>
            <a:r>
              <a:rPr lang="en-ID" dirty="0"/>
              <a:t>agent base model(Khan &amp; McLeod, 2012), </a:t>
            </a:r>
          </a:p>
          <a:p>
            <a:r>
              <a:rPr lang="en-ID" dirty="0"/>
              <a:t>social forces model(Zainuddin et al., 2009), </a:t>
            </a:r>
          </a:p>
          <a:p>
            <a:r>
              <a:rPr lang="en-ID" dirty="0"/>
              <a:t>hybrid model system(</a:t>
            </a:r>
            <a:r>
              <a:rPr lang="en-ID" dirty="0" err="1"/>
              <a:t>Shuaibu</a:t>
            </a:r>
            <a:r>
              <a:rPr lang="en-ID" dirty="0"/>
              <a:t>, 2015), </a:t>
            </a:r>
          </a:p>
          <a:p>
            <a:r>
              <a:rPr lang="en-ID" dirty="0"/>
              <a:t>fluid dynamic model(</a:t>
            </a:r>
            <a:r>
              <a:rPr lang="en-ID" dirty="0" err="1"/>
              <a:t>Narain</a:t>
            </a:r>
            <a:r>
              <a:rPr lang="en-ID" dirty="0"/>
              <a:t> et al., 2009),</a:t>
            </a:r>
          </a:p>
          <a:p>
            <a:r>
              <a:rPr lang="en-ID" dirty="0"/>
              <a:t>cellular automata (Lim &amp; Zainuddin, 2012), </a:t>
            </a:r>
          </a:p>
          <a:p>
            <a:r>
              <a:rPr lang="en-ID" dirty="0"/>
              <a:t>cognitive model(</a:t>
            </a:r>
            <a:r>
              <a:rPr lang="en-ID" dirty="0" err="1"/>
              <a:t>Mulyana</a:t>
            </a:r>
            <a:r>
              <a:rPr lang="en-ID" dirty="0"/>
              <a:t> &amp; </a:t>
            </a:r>
            <a:r>
              <a:rPr lang="en-ID" dirty="0" err="1"/>
              <a:t>Gunawan</a:t>
            </a:r>
            <a:r>
              <a:rPr lang="en-ID" dirty="0"/>
              <a:t>, 2010) and </a:t>
            </a:r>
          </a:p>
          <a:p>
            <a:r>
              <a:rPr lang="en-ID" dirty="0"/>
              <a:t>pedestrian model system(</a:t>
            </a:r>
            <a:r>
              <a:rPr lang="en-ID" dirty="0" err="1"/>
              <a:t>Haghighati</a:t>
            </a:r>
            <a:r>
              <a:rPr lang="en-ID" dirty="0"/>
              <a:t> &amp; Hassan, 2013)</a:t>
            </a:r>
          </a:p>
          <a:p>
            <a:pPr marL="0" indent="0">
              <a:buNone/>
            </a:pPr>
            <a:r>
              <a:rPr lang="en-ID" dirty="0" err="1"/>
              <a:t>Kilas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kim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penelitiannya</a:t>
            </a:r>
            <a:r>
              <a:rPr lang="en-ID" dirty="0"/>
              <a:t> </a:t>
            </a:r>
            <a:r>
              <a:rPr lang="en-ID" dirty="0" err="1"/>
              <a:t>mengguunakan</a:t>
            </a:r>
            <a:r>
              <a:rPr lang="en-ID" dirty="0"/>
              <a:t> basis </a:t>
            </a:r>
            <a:r>
              <a:rPr lang="en-ID" dirty="0" err="1"/>
              <a:t>kecepatan</a:t>
            </a:r>
            <a:r>
              <a:rPr lang="en-ID" dirty="0"/>
              <a:t> dan FSM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behaviour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yang </a:t>
            </a:r>
            <a:r>
              <a:rPr lang="en-ID" dirty="0" err="1"/>
              <a:t>berinteraksi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mengantisipasi</a:t>
            </a:r>
            <a:r>
              <a:rPr lang="en-ID" dirty="0"/>
              <a:t> </a:t>
            </a:r>
            <a:r>
              <a:rPr lang="en-ID" dirty="0" err="1"/>
              <a:t>tabrakan</a:t>
            </a:r>
            <a:r>
              <a:rPr lang="en-ID" dirty="0"/>
              <a:t> dan </a:t>
            </a:r>
            <a:r>
              <a:rPr lang="en-ID" dirty="0" err="1"/>
              <a:t>menghindarinya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kekuatannya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diperhitungkan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basis </a:t>
            </a:r>
            <a:r>
              <a:rPr lang="en-ID" dirty="0" err="1"/>
              <a:t>kecepatan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(Kim et al., 2014). </a:t>
            </a:r>
          </a:p>
          <a:p>
            <a:pPr marL="0" indent="0">
              <a:buNone/>
            </a:pP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lainnya</a:t>
            </a:r>
            <a:r>
              <a:rPr lang="en-ID" dirty="0"/>
              <a:t> </a:t>
            </a:r>
            <a:r>
              <a:rPr lang="en-ID" dirty="0" err="1"/>
              <a:t>deperkenalkan</a:t>
            </a:r>
            <a:r>
              <a:rPr lang="en-ID" dirty="0"/>
              <a:t> oleh </a:t>
            </a:r>
            <a:r>
              <a:rPr lang="en-ID" dirty="0" err="1"/>
              <a:t>Shuaibu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 tawaf </a:t>
            </a:r>
            <a:r>
              <a:rPr lang="en-ID" dirty="0" err="1"/>
              <a:t>membentuk</a:t>
            </a:r>
            <a:r>
              <a:rPr lang="en-ID" dirty="0"/>
              <a:t> </a:t>
            </a:r>
            <a:r>
              <a:rPr lang="en-ID" dirty="0" err="1"/>
              <a:t>jalur</a:t>
            </a:r>
            <a:r>
              <a:rPr lang="en-ID" dirty="0"/>
              <a:t> spiral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dicrete</a:t>
            </a:r>
            <a:r>
              <a:rPr lang="en-ID" dirty="0"/>
              <a:t>-event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antri</a:t>
            </a:r>
            <a:r>
              <a:rPr lang="en-ID" dirty="0"/>
              <a:t>(</a:t>
            </a:r>
            <a:r>
              <a:rPr lang="en-ID" dirty="0" err="1"/>
              <a:t>Shuaibu</a:t>
            </a:r>
            <a:r>
              <a:rPr lang="en-ID" dirty="0"/>
              <a:t>, 2015).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dikatakan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model </a:t>
            </a:r>
            <a:r>
              <a:rPr lang="en-ID" dirty="0" err="1"/>
              <a:t>algoritmanya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cenderung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basis agent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1688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BCE4-9C53-78B1-4934-AE04D3440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1514666" cy="1320800"/>
          </a:xfrm>
        </p:spPr>
        <p:txBody>
          <a:bodyPr/>
          <a:lstStyle/>
          <a:p>
            <a:r>
              <a:rPr lang="en-ID" dirty="0"/>
              <a:t>Hasil flocking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dominan,z</a:t>
            </a:r>
            <a:r>
              <a:rPr lang="en-ID" dirty="0"/>
              <a:t>(25), z (50), range</a:t>
            </a:r>
          </a:p>
        </p:txBody>
      </p:sp>
      <p:pic>
        <p:nvPicPr>
          <p:cNvPr id="4" name="gambar homogen arrow boid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E9CABF2-FB2C-0851-7019-3983B4EE98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634" y="1930400"/>
            <a:ext cx="6434666" cy="447461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762120-8537-95EC-02EE-E061EEC508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49" y="1806199"/>
            <a:ext cx="4858243" cy="17244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CEF0CA-1DAD-D01D-18F0-E60A3BDC54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48" y="4065400"/>
            <a:ext cx="4858243" cy="172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35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3149-EBC9-49CB-A603-3AF5604D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130900" cy="1320800"/>
          </a:xfrm>
        </p:spPr>
        <p:txBody>
          <a:bodyPr>
            <a:normAutofit fontScale="90000"/>
          </a:bodyPr>
          <a:lstStyle/>
          <a:p>
            <a:r>
              <a:rPr lang="en-ID" dirty="0"/>
              <a:t>Hasil flocking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agresive</a:t>
            </a:r>
            <a:r>
              <a:rPr lang="en-ID" dirty="0"/>
              <a:t>(</a:t>
            </a:r>
            <a:r>
              <a:rPr lang="en-ID" dirty="0" err="1"/>
              <a:t>merah</a:t>
            </a:r>
            <a:r>
              <a:rPr lang="en-ID" dirty="0"/>
              <a:t>), slow(</a:t>
            </a:r>
            <a:r>
              <a:rPr lang="en-ID" dirty="0" err="1"/>
              <a:t>hitam</a:t>
            </a:r>
            <a:r>
              <a:rPr lang="en-ID" dirty="0"/>
              <a:t>) z (50)</a:t>
            </a:r>
          </a:p>
        </p:txBody>
      </p:sp>
      <p:pic>
        <p:nvPicPr>
          <p:cNvPr id="3" name="gambar speed1.5 dan 0.75 arrow boids dengan rang 50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5BA349B3-9B95-B08E-056C-E5212538CA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639" y="1757871"/>
            <a:ext cx="5684919" cy="390105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A9B01C-CC49-21A7-FD21-C6CA42F945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447" y="1934132"/>
            <a:ext cx="5312732" cy="186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99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3149-EBC9-49CB-A603-3AF5604D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355187" cy="1320800"/>
          </a:xfrm>
        </p:spPr>
        <p:txBody>
          <a:bodyPr>
            <a:normAutofit/>
          </a:bodyPr>
          <a:lstStyle/>
          <a:p>
            <a:r>
              <a:rPr lang="en-ID" dirty="0"/>
              <a:t>Hasil flocking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dominan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agresive</a:t>
            </a:r>
            <a:r>
              <a:rPr lang="en-ID" dirty="0"/>
              <a:t>(</a:t>
            </a:r>
            <a:r>
              <a:rPr lang="en-ID" dirty="0" err="1"/>
              <a:t>merah</a:t>
            </a:r>
            <a:r>
              <a:rPr lang="en-ID" dirty="0"/>
              <a:t>), slow(</a:t>
            </a:r>
            <a:r>
              <a:rPr lang="en-ID" dirty="0" err="1"/>
              <a:t>hitam</a:t>
            </a:r>
            <a:r>
              <a:rPr lang="en-ID" dirty="0"/>
              <a:t>) z (25)</a:t>
            </a:r>
          </a:p>
        </p:txBody>
      </p:sp>
      <p:pic>
        <p:nvPicPr>
          <p:cNvPr id="3" name="gambar speed1.5 dan 0.75 arrow boids range 2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D018EFB-DB8C-375E-5817-E27942D9F0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519" y="2042544"/>
            <a:ext cx="5721025" cy="397006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D78BCF-5A37-BB6A-B10C-F92A6414D7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091" y="2058838"/>
            <a:ext cx="5555126" cy="189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09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43DB2-20D5-4F30-8965-FAF9DB1C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587566" cy="1320800"/>
          </a:xfrm>
        </p:spPr>
        <p:txBody>
          <a:bodyPr/>
          <a:lstStyle/>
          <a:p>
            <a:r>
              <a:rPr lang="en-ID" dirty="0"/>
              <a:t>Hasil yang  </a:t>
            </a:r>
            <a:r>
              <a:rPr lang="en-ID" dirty="0" err="1"/>
              <a:t>diperoleh</a:t>
            </a:r>
            <a:r>
              <a:rPr lang="en-ID" dirty="0"/>
              <a:t> oleh (Nasir &amp; </a:t>
            </a:r>
            <a:r>
              <a:rPr lang="en-ID" dirty="0" err="1"/>
              <a:t>Sunar</a:t>
            </a:r>
            <a:r>
              <a:rPr lang="en-ID" dirty="0"/>
              <a:t>, 2016)</a:t>
            </a:r>
          </a:p>
        </p:txBody>
      </p:sp>
      <p:pic>
        <p:nvPicPr>
          <p:cNvPr id="4" name="contoh tawaf nasir">
            <a:hlinkClick r:id="" action="ppaction://media"/>
            <a:extLst>
              <a:ext uri="{FF2B5EF4-FFF2-40B4-BE49-F238E27FC236}">
                <a16:creationId xmlns:a16="http://schemas.microsoft.com/office/drawing/2014/main" id="{3F9B1FCC-6E6D-413E-A212-8E1D76DBB9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2513" y="1698863"/>
            <a:ext cx="580231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620704-2204-AE41-6148-AFE67AE5FF47}"/>
              </a:ext>
            </a:extLst>
          </p:cNvPr>
          <p:cNvSpPr txBox="1"/>
          <p:nvPr/>
        </p:nvSpPr>
        <p:spPr>
          <a:xfrm>
            <a:off x="7480300" y="1698863"/>
            <a:ext cx="4299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/>
              <a:t>Pengelompokan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mengikuti</a:t>
            </a:r>
            <a:r>
              <a:rPr lang="en-ID" dirty="0"/>
              <a:t> pada </a:t>
            </a:r>
            <a:r>
              <a:rPr lang="en-ID" dirty="0" err="1"/>
              <a:t>penelitian</a:t>
            </a:r>
            <a:r>
              <a:rPr lang="en-ID" dirty="0"/>
              <a:t> (Nasir &amp; </a:t>
            </a:r>
            <a:r>
              <a:rPr lang="en-ID" dirty="0" err="1"/>
              <a:t>Sunar</a:t>
            </a:r>
            <a:r>
              <a:rPr lang="en-ID" dirty="0"/>
              <a:t>, 2016)</a:t>
            </a:r>
          </a:p>
        </p:txBody>
      </p:sp>
    </p:spTree>
    <p:extLst>
      <p:ext uri="{BB962C8B-B14F-4D97-AF65-F5344CB8AC3E}">
        <p14:creationId xmlns:p14="http://schemas.microsoft.com/office/powerpoint/2010/main" val="232037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F85CD-82AD-2B85-529D-2477C35F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yang </a:t>
            </a:r>
            <a:r>
              <a:rPr lang="en-ID" dirty="0" err="1"/>
              <a:t>ada</a:t>
            </a:r>
            <a:r>
              <a:rPr lang="en-ID" dirty="0"/>
              <a:t> pada (Kim et al., 2014)</a:t>
            </a:r>
          </a:p>
        </p:txBody>
      </p:sp>
      <p:pic>
        <p:nvPicPr>
          <p:cNvPr id="4" name="kim hasil ">
            <a:hlinkClick r:id="" action="ppaction://media"/>
            <a:extLst>
              <a:ext uri="{FF2B5EF4-FFF2-40B4-BE49-F238E27FC236}">
                <a16:creationId xmlns:a16="http://schemas.microsoft.com/office/drawing/2014/main" id="{18C7932C-F195-98AB-DC7E-DE4DC25AE8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2375" y="1930400"/>
            <a:ext cx="5213350" cy="391001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4236DA-F2C1-4547-1345-4C8907A03BE8}"/>
              </a:ext>
            </a:extLst>
          </p:cNvPr>
          <p:cNvSpPr txBox="1"/>
          <p:nvPr/>
        </p:nvSpPr>
        <p:spPr>
          <a:xfrm>
            <a:off x="7264400" y="1698863"/>
            <a:ext cx="4299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jika</a:t>
            </a:r>
            <a:r>
              <a:rPr lang="en-ID" dirty="0"/>
              <a:t> </a:t>
            </a:r>
            <a:r>
              <a:rPr lang="en-ID" dirty="0" err="1"/>
              <a:t>dibandingkan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(Kim et al., 2014)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kesamaan</a:t>
            </a:r>
            <a:r>
              <a:rPr lang="en-ID" dirty="0"/>
              <a:t>(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basis </a:t>
            </a:r>
            <a:r>
              <a:rPr lang="en-ID" dirty="0" err="1"/>
              <a:t>kecepatan</a:t>
            </a:r>
            <a:r>
              <a:rPr lang="en-ID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922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F7D9A-F8AD-49F2-AA94-08DEDEB6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pada </a:t>
            </a:r>
            <a:r>
              <a:rPr lang="en-ID" dirty="0" err="1"/>
              <a:t>optimasi</a:t>
            </a:r>
            <a:r>
              <a:rPr lang="en-ID" dirty="0"/>
              <a:t> </a:t>
            </a:r>
            <a:r>
              <a:rPr lang="en-ID" dirty="0" err="1"/>
              <a:t>akhir</a:t>
            </a:r>
            <a:r>
              <a:rPr lang="en-ID" dirty="0"/>
              <a:t> Gerakan tawaf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5954C-F36E-4FB5-B896-1E6D3A902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Gerakan tawaf .</a:t>
            </a:r>
          </a:p>
          <a:p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grouping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sesama</a:t>
            </a:r>
            <a:r>
              <a:rPr lang="en-ID" dirty="0"/>
              <a:t> </a:t>
            </a:r>
            <a:r>
              <a:rPr lang="en-ID" dirty="0" err="1"/>
              <a:t>partikelnya</a:t>
            </a:r>
            <a:r>
              <a:rPr lang="en-ID" dirty="0"/>
              <a:t>.</a:t>
            </a:r>
          </a:p>
          <a:p>
            <a:r>
              <a:rPr lang="en-ID" dirty="0" err="1"/>
              <a:t>Partikel</a:t>
            </a:r>
            <a:r>
              <a:rPr lang="en-ID" dirty="0"/>
              <a:t> grouping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mendekat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pusat</a:t>
            </a:r>
            <a:endParaRPr lang="en-ID" dirty="0"/>
          </a:p>
          <a:p>
            <a:r>
              <a:rPr lang="en-ID" dirty="0" err="1"/>
              <a:t>partikel</a:t>
            </a:r>
            <a:r>
              <a:rPr lang="en-ID" dirty="0"/>
              <a:t> lain juga </a:t>
            </a:r>
            <a:r>
              <a:rPr lang="en-ID" dirty="0" err="1"/>
              <a:t>mengikuti</a:t>
            </a:r>
            <a:r>
              <a:rPr lang="en-ID" dirty="0"/>
              <a:t> Gerakan </a:t>
            </a:r>
            <a:r>
              <a:rPr lang="en-ID" dirty="0" err="1"/>
              <a:t>partikel</a:t>
            </a:r>
            <a:r>
              <a:rPr lang="en-ID" dirty="0"/>
              <a:t> grouping </a:t>
            </a:r>
            <a:r>
              <a:rPr lang="en-ID" dirty="0" err="1"/>
              <a:t>mendekati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Kaaba.</a:t>
            </a:r>
          </a:p>
          <a:p>
            <a:pPr marL="0" indent="0">
              <a:buNone/>
            </a:pPr>
            <a:r>
              <a:rPr lang="en-ID" dirty="0"/>
              <a:t>Saran</a:t>
            </a:r>
          </a:p>
          <a:p>
            <a:r>
              <a:rPr lang="en-ID" dirty="0"/>
              <a:t>Skema </a:t>
            </a:r>
            <a:r>
              <a:rPr lang="en-ID" dirty="0" err="1"/>
              <a:t>ruang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mungkin</a:t>
            </a:r>
            <a:r>
              <a:rPr lang="en-ID" dirty="0"/>
              <a:t>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diperbesar</a:t>
            </a:r>
            <a:r>
              <a:rPr lang="en-ID" dirty="0"/>
              <a:t> Bersama </a:t>
            </a:r>
            <a:r>
              <a:rPr lang="en-ID" dirty="0" err="1"/>
              <a:t>dengan</a:t>
            </a:r>
            <a:r>
              <a:rPr lang="en-ID" dirty="0"/>
              <a:t> Kaaba </a:t>
            </a:r>
            <a:r>
              <a:rPr lang="en-ID" dirty="0" err="1"/>
              <a:t>pusatnya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dirty="0" err="1"/>
              <a:t>mirip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paper </a:t>
            </a:r>
            <a:r>
              <a:rPr lang="en-ID" dirty="0" err="1"/>
              <a:t>nasir</a:t>
            </a:r>
            <a:r>
              <a:rPr lang="en-ID" dirty="0"/>
              <a:t>,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kim</a:t>
            </a:r>
            <a:endParaRPr lang="en-ID" dirty="0"/>
          </a:p>
          <a:p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diperluas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pada </a:t>
            </a:r>
            <a:r>
              <a:rPr lang="en-ID" dirty="0" err="1"/>
              <a:t>mekanisme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tawaf, </a:t>
            </a:r>
            <a:r>
              <a:rPr lang="en-ID" dirty="0" err="1"/>
              <a:t>tetapi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varian</a:t>
            </a:r>
            <a:r>
              <a:rPr lang="en-ID" dirty="0"/>
              <a:t> </a:t>
            </a:r>
            <a:r>
              <a:rPr lang="en-ID" dirty="0" err="1"/>
              <a:t>situasi</a:t>
            </a:r>
            <a:r>
              <a:rPr lang="en-ID" dirty="0"/>
              <a:t> tawaf yang </a:t>
            </a:r>
            <a:r>
              <a:rPr lang="en-ID" dirty="0" err="1"/>
              <a:t>berbeda</a:t>
            </a:r>
            <a:endParaRPr lang="en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819684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7B5B8-2503-E8C0-77E9-597E11328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Kesimpulan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F673C-1FDE-EC40-0CD3-CD710ADB3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dan study </a:t>
            </a:r>
            <a:r>
              <a:rPr lang="en-ID" dirty="0" err="1"/>
              <a:t>literatur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disimpulkan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: </a:t>
            </a:r>
          </a:p>
          <a:p>
            <a:r>
              <a:rPr lang="en-ID" dirty="0"/>
              <a:t>1. </a:t>
            </a:r>
            <a:r>
              <a:rPr lang="en-ID" dirty="0" err="1"/>
              <a:t>Pergerakan</a:t>
            </a:r>
            <a:r>
              <a:rPr lang="en-ID" dirty="0"/>
              <a:t> tawaf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nasir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flocking(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yang </a:t>
            </a:r>
            <a:r>
              <a:rPr lang="en-ID" dirty="0" err="1"/>
              <a:t>tetap</a:t>
            </a:r>
            <a:r>
              <a:rPr lang="en-ID" dirty="0"/>
              <a:t>),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group dan </a:t>
            </a:r>
            <a:r>
              <a:rPr lang="en-ID" dirty="0" err="1"/>
              <a:t>mengelilingi</a:t>
            </a:r>
            <a:r>
              <a:rPr lang="en-ID" dirty="0"/>
              <a:t> Kaaba, </a:t>
            </a:r>
            <a:r>
              <a:rPr lang="en-ID" dirty="0" err="1"/>
              <a:t>sedangkan</a:t>
            </a:r>
            <a:r>
              <a:rPr lang="en-ID" dirty="0"/>
              <a:t> </a:t>
            </a:r>
            <a:r>
              <a:rPr lang="en-ID" dirty="0" err="1"/>
              <a:t>skema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mendekati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kim</a:t>
            </a:r>
            <a:endParaRPr lang="en-ID" dirty="0"/>
          </a:p>
          <a:p>
            <a:r>
              <a:rPr lang="en-ID" dirty="0"/>
              <a:t>2. 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mendekati</a:t>
            </a:r>
            <a:r>
              <a:rPr lang="en-ID" dirty="0"/>
              <a:t> Kaaba(</a:t>
            </a:r>
            <a:r>
              <a:rPr lang="en-ID" dirty="0" err="1"/>
              <a:t>terutama</a:t>
            </a:r>
            <a:r>
              <a:rPr lang="en-ID" dirty="0"/>
              <a:t> pada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hitam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optimasi</a:t>
            </a:r>
            <a:r>
              <a:rPr lang="en-ID" dirty="0"/>
              <a:t>). </a:t>
            </a:r>
          </a:p>
          <a:p>
            <a:r>
              <a:rPr lang="en-ID" dirty="0"/>
              <a:t>3. </a:t>
            </a:r>
            <a:r>
              <a:rPr lang="en-ID" dirty="0" err="1"/>
              <a:t>Penggunakan</a:t>
            </a:r>
            <a:r>
              <a:rPr lang="en-ID" dirty="0"/>
              <a:t> </a:t>
            </a:r>
            <a:r>
              <a:rPr lang="en-ID" dirty="0" err="1"/>
              <a:t>runge-kutta,dikunakan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pemedatan</a:t>
            </a:r>
            <a:r>
              <a:rPr lang="en-ID" dirty="0"/>
              <a:t> data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grafik</a:t>
            </a:r>
            <a:r>
              <a:rPr lang="en-ID" dirty="0"/>
              <a:t>.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643559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8E9AA-3542-4A9B-977A-A8870750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referensi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B3AF8-8AB0-4C47-8F08-83234DFD3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D" dirty="0" err="1"/>
              <a:t>Bicho</a:t>
            </a:r>
            <a:r>
              <a:rPr lang="en-ID" dirty="0"/>
              <a:t>, Alessandro, Rodrigues, Rafael, </a:t>
            </a:r>
            <a:r>
              <a:rPr lang="en-ID" dirty="0" err="1"/>
              <a:t>Musse</a:t>
            </a:r>
            <a:r>
              <a:rPr lang="en-ID" dirty="0"/>
              <a:t>, </a:t>
            </a:r>
            <a:r>
              <a:rPr lang="en-ID" dirty="0" err="1"/>
              <a:t>Soraia</a:t>
            </a:r>
            <a:r>
              <a:rPr lang="en-ID" dirty="0"/>
              <a:t>, Jung, Claudio, </a:t>
            </a:r>
            <a:r>
              <a:rPr lang="en-ID" dirty="0" err="1"/>
              <a:t>Paravisi</a:t>
            </a:r>
            <a:r>
              <a:rPr lang="en-ID" dirty="0"/>
              <a:t>, </a:t>
            </a:r>
            <a:r>
              <a:rPr lang="en-ID" dirty="0" err="1"/>
              <a:t>Marcelo</a:t>
            </a:r>
            <a:r>
              <a:rPr lang="en-ID" dirty="0"/>
              <a:t>, &amp; </a:t>
            </a:r>
            <a:r>
              <a:rPr lang="en-ID" dirty="0" err="1"/>
              <a:t>MagalhÃ£es</a:t>
            </a:r>
            <a:r>
              <a:rPr lang="en-ID" dirty="0"/>
              <a:t>, </a:t>
            </a:r>
            <a:r>
              <a:rPr lang="en-ID" dirty="0" err="1"/>
              <a:t>LÃ©o</a:t>
            </a:r>
            <a:r>
              <a:rPr lang="en-ID" dirty="0"/>
              <a:t>. 2012. Simulating crowds based on a space </a:t>
            </a:r>
            <a:r>
              <a:rPr lang="en-ID" dirty="0" err="1"/>
              <a:t>colonization</a:t>
            </a:r>
            <a:r>
              <a:rPr lang="en-ID" dirty="0"/>
              <a:t> algorithm. Computers Graphics, 36(04), 70âC“79.</a:t>
            </a:r>
          </a:p>
          <a:p>
            <a:r>
              <a:rPr lang="en-ID" dirty="0"/>
              <a:t>Curtis, Sean, Guy, Stephen, Zafar, Basim, &amp; </a:t>
            </a:r>
            <a:r>
              <a:rPr lang="en-ID" dirty="0" err="1"/>
              <a:t>Manocha</a:t>
            </a:r>
            <a:r>
              <a:rPr lang="en-ID" dirty="0"/>
              <a:t>, Dinesh. 2011 (11). Virtual</a:t>
            </a:r>
          </a:p>
          <a:p>
            <a:r>
              <a:rPr lang="en-ID" dirty="0"/>
              <a:t>Tawaf: A case study in simulating the </a:t>
            </a:r>
            <a:r>
              <a:rPr lang="en-ID" dirty="0" err="1"/>
              <a:t>behavior</a:t>
            </a:r>
            <a:r>
              <a:rPr lang="en-ID" dirty="0"/>
              <a:t> of dense, heterogeneous crowds.</a:t>
            </a:r>
          </a:p>
          <a:p>
            <a:r>
              <a:rPr lang="en-ID" dirty="0"/>
              <a:t>for Statistics Kingdom of Saudi Arabia, General Authority. 2018. Hajj Statistics.</a:t>
            </a:r>
          </a:p>
          <a:p>
            <a:r>
              <a:rPr lang="en-ID" dirty="0"/>
              <a:t>Hajj </a:t>
            </a:r>
            <a:r>
              <a:rPr lang="en-ID" dirty="0" err="1"/>
              <a:t>statisics</a:t>
            </a:r>
            <a:r>
              <a:rPr lang="en-ID" dirty="0"/>
              <a:t> 1439, 1(12).</a:t>
            </a:r>
          </a:p>
          <a:p>
            <a:r>
              <a:rPr lang="en-ID" dirty="0" err="1"/>
              <a:t>Haghighati</a:t>
            </a:r>
            <a:r>
              <a:rPr lang="en-ID" dirty="0"/>
              <a:t>, </a:t>
            </a:r>
            <a:r>
              <a:rPr lang="en-ID" dirty="0" err="1"/>
              <a:t>Razieh</a:t>
            </a:r>
            <a:r>
              <a:rPr lang="en-ID" dirty="0"/>
              <a:t>, &amp; Hassan, Adnan. 2013. MODELING THE FLOW OF CROWD DURING TAWAF AT MASJID AL-HARAM. </a:t>
            </a:r>
            <a:r>
              <a:rPr lang="en-ID" dirty="0" err="1"/>
              <a:t>Jurnal</a:t>
            </a:r>
            <a:r>
              <a:rPr lang="en-ID" dirty="0"/>
              <a:t> </a:t>
            </a:r>
            <a:r>
              <a:rPr lang="en-ID" dirty="0" err="1"/>
              <a:t>Mekanikal</a:t>
            </a:r>
            <a:r>
              <a:rPr lang="en-ID" dirty="0"/>
              <a:t>, 06.</a:t>
            </a:r>
          </a:p>
        </p:txBody>
      </p:sp>
    </p:spTree>
    <p:extLst>
      <p:ext uri="{BB962C8B-B14F-4D97-AF65-F5344CB8AC3E}">
        <p14:creationId xmlns:p14="http://schemas.microsoft.com/office/powerpoint/2010/main" val="38520956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0C91B-AFE4-46AD-86EB-B0B850741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10E81-D9B0-4AFD-BE9A-EE8F88944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D" dirty="0"/>
              <a:t>Khan, Imran, &amp; McLeod, Robert Donald. 2012. MANAGING HAJJ CROWD</a:t>
            </a:r>
          </a:p>
          <a:p>
            <a:r>
              <a:rPr lang="en-ID" dirty="0"/>
              <a:t>COMPLEXITY : SUPERIOR THROUGHPUT , SATISFACTION , HEALTH</a:t>
            </a:r>
          </a:p>
          <a:p>
            <a:pPr marL="0" indent="0">
              <a:buNone/>
            </a:pPr>
            <a:r>
              <a:rPr lang="en-ID" dirty="0"/>
              <a:t>, &amp; SAFETY.</a:t>
            </a:r>
          </a:p>
          <a:p>
            <a:r>
              <a:rPr lang="en-ID" dirty="0"/>
              <a:t>Kim, </a:t>
            </a:r>
            <a:r>
              <a:rPr lang="en-ID" dirty="0" err="1"/>
              <a:t>Sujeong</a:t>
            </a:r>
            <a:r>
              <a:rPr lang="en-ID" dirty="0"/>
              <a:t>, Guy, </a:t>
            </a:r>
            <a:r>
              <a:rPr lang="en-ID" dirty="0" err="1"/>
              <a:t>StephenJ</a:t>
            </a:r>
            <a:r>
              <a:rPr lang="en-ID" dirty="0"/>
              <a:t>., Hillesland, Karl, Zafar, Basim, </a:t>
            </a:r>
            <a:r>
              <a:rPr lang="en-ID" dirty="0" err="1"/>
              <a:t>Gutub</a:t>
            </a:r>
            <a:r>
              <a:rPr lang="en-ID" dirty="0"/>
              <a:t>,</a:t>
            </a:r>
          </a:p>
          <a:p>
            <a:r>
              <a:rPr lang="en-ID" dirty="0" err="1"/>
              <a:t>AdnanAbdul</a:t>
            </a:r>
            <a:r>
              <a:rPr lang="en-ID" dirty="0"/>
              <a:t>-Aziz, &amp; </a:t>
            </a:r>
            <a:r>
              <a:rPr lang="en-ID" dirty="0" err="1"/>
              <a:t>Manocha</a:t>
            </a:r>
            <a:r>
              <a:rPr lang="en-ID" dirty="0"/>
              <a:t>, Dinesh. 2014. Velocity-based </a:t>
            </a:r>
            <a:r>
              <a:rPr lang="en-ID" dirty="0" err="1"/>
              <a:t>modeling</a:t>
            </a:r>
            <a:r>
              <a:rPr lang="en-ID" dirty="0"/>
              <a:t> of</a:t>
            </a:r>
          </a:p>
          <a:p>
            <a:pPr marL="0" indent="0">
              <a:buNone/>
            </a:pPr>
            <a:r>
              <a:rPr lang="en-ID" dirty="0"/>
              <a:t>physical interactions in dense crowds. The Visual Computer, 1–15.</a:t>
            </a:r>
          </a:p>
          <a:p>
            <a:r>
              <a:rPr lang="en-ID" dirty="0" err="1"/>
              <a:t>Kueng</a:t>
            </a:r>
            <a:r>
              <a:rPr lang="en-ID" dirty="0"/>
              <a:t>, Max, &amp; Crabtree, George. 2014. Victor.js - 2D Vectors for JavaScript.</a:t>
            </a:r>
          </a:p>
          <a:p>
            <a:r>
              <a:rPr lang="en-ID" dirty="0"/>
              <a:t>Lim, </a:t>
            </a:r>
            <a:r>
              <a:rPr lang="en-ID" dirty="0" err="1"/>
              <a:t>Eng</a:t>
            </a:r>
            <a:r>
              <a:rPr lang="en-ID" dirty="0"/>
              <a:t> </a:t>
            </a:r>
            <a:r>
              <a:rPr lang="en-ID" dirty="0" err="1"/>
              <a:t>Aik</a:t>
            </a:r>
            <a:r>
              <a:rPr lang="en-ID" dirty="0"/>
              <a:t>, &amp; Zainuddin, </a:t>
            </a:r>
            <a:r>
              <a:rPr lang="en-ID" dirty="0" err="1"/>
              <a:t>Zarita</a:t>
            </a:r>
            <a:r>
              <a:rPr lang="en-ID" dirty="0"/>
              <a:t>. 2012. Response Surface Analysis of Crowd</a:t>
            </a:r>
          </a:p>
          <a:p>
            <a:pPr marL="0" indent="0">
              <a:buNone/>
            </a:pPr>
            <a:r>
              <a:rPr lang="en-ID" dirty="0"/>
              <a:t>Dynamics during Tawaf. Chinese Physics Letters, 29(7), 078901.</a:t>
            </a:r>
          </a:p>
          <a:p>
            <a:r>
              <a:rPr lang="en-ID" dirty="0" err="1"/>
              <a:t>Mulyana</a:t>
            </a:r>
            <a:r>
              <a:rPr lang="en-ID" dirty="0"/>
              <a:t>, Willy, &amp; </a:t>
            </a:r>
            <a:r>
              <a:rPr lang="en-ID" dirty="0" err="1"/>
              <a:t>Gunawan</a:t>
            </a:r>
            <a:r>
              <a:rPr lang="en-ID" dirty="0"/>
              <a:t>, Teddy. 2010 (06). Hajj crowd simulation based on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19480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A2D06-1E23-4417-9274-35E2AEE99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09D13-3052-4F74-9263-4CE64B2D6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/>
              <a:t>intelligent agent.</a:t>
            </a:r>
          </a:p>
          <a:p>
            <a:r>
              <a:rPr lang="en-ID" dirty="0" err="1"/>
              <a:t>Narain</a:t>
            </a:r>
            <a:r>
              <a:rPr lang="en-ID" dirty="0"/>
              <a:t>, Rahul, </a:t>
            </a:r>
            <a:r>
              <a:rPr lang="en-ID" dirty="0" err="1"/>
              <a:t>Golas</a:t>
            </a:r>
            <a:r>
              <a:rPr lang="en-ID" dirty="0"/>
              <a:t>, Abhinav, Curtis, Sean, &amp; Lin, Ming. 2009. Aggregate Dynamics for Dense Crowd Simulation. ACM Trans. Graph., 28(12).24</a:t>
            </a:r>
          </a:p>
          <a:p>
            <a:r>
              <a:rPr lang="en-ID" dirty="0"/>
              <a:t>Nasir, </a:t>
            </a:r>
            <a:r>
              <a:rPr lang="en-ID" dirty="0" err="1"/>
              <a:t>Fawwaz</a:t>
            </a:r>
            <a:r>
              <a:rPr lang="en-ID" dirty="0"/>
              <a:t> </a:t>
            </a:r>
            <a:r>
              <a:rPr lang="en-ID" dirty="0" err="1"/>
              <a:t>Mohd</a:t>
            </a:r>
            <a:r>
              <a:rPr lang="en-ID" dirty="0"/>
              <a:t>, &amp; </a:t>
            </a:r>
            <a:r>
              <a:rPr lang="en-ID" dirty="0" err="1"/>
              <a:t>Sunar</a:t>
            </a:r>
            <a:r>
              <a:rPr lang="en-ID" dirty="0"/>
              <a:t>, </a:t>
            </a:r>
            <a:r>
              <a:rPr lang="en-ID" dirty="0" err="1"/>
              <a:t>Mohd</a:t>
            </a:r>
            <a:r>
              <a:rPr lang="en-ID" dirty="0"/>
              <a:t> </a:t>
            </a:r>
            <a:r>
              <a:rPr lang="en-ID" dirty="0" err="1"/>
              <a:t>Shahrizal</a:t>
            </a:r>
            <a:r>
              <a:rPr lang="en-ID" dirty="0"/>
              <a:t>. 2016. Simulating large group behaviour in tawaf crowd. Pages 42–46 of: 2016 Asia Pacific Conference on Multimedia and Broadcasting (</a:t>
            </a:r>
            <a:r>
              <a:rPr lang="en-ID" dirty="0" err="1"/>
              <a:t>APMediaCast</a:t>
            </a:r>
            <a:r>
              <a:rPr lang="en-ID" dirty="0"/>
              <a:t>).</a:t>
            </a:r>
          </a:p>
          <a:p>
            <a:r>
              <a:rPr lang="en-ID" dirty="0"/>
              <a:t>Reynolds, Craig W. 1987. Flocks, Herds, and Schools: A Distributed </a:t>
            </a:r>
            <a:r>
              <a:rPr lang="en-ID" dirty="0" err="1"/>
              <a:t>Behavioral</a:t>
            </a:r>
            <a:endParaRPr lang="en-ID" dirty="0"/>
          </a:p>
          <a:p>
            <a:r>
              <a:rPr lang="en-ID" dirty="0"/>
              <a:t>Model. In: (ACM SIGGRAPH Computer Graphics. ACM.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8250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45FD-76F3-467D-A652-25FB7041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FD90B-6F1F-4000-806C-7074FF706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D" dirty="0" err="1"/>
              <a:t>Kedua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model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, model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bagian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menghitung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. Dimana </a:t>
            </a:r>
            <a:r>
              <a:rPr lang="en-ID" dirty="0" err="1"/>
              <a:t>hal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fondasi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model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model visual. </a:t>
            </a:r>
          </a:p>
          <a:p>
            <a:pPr marL="0" indent="0">
              <a:buNone/>
            </a:pPr>
            <a:r>
              <a:rPr lang="en-ID" dirty="0"/>
              <a:t>Basis </a:t>
            </a: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diantaranya</a:t>
            </a:r>
            <a:r>
              <a:rPr lang="en-ID" dirty="0"/>
              <a:t> </a:t>
            </a:r>
          </a:p>
          <a:p>
            <a:r>
              <a:rPr lang="en-ID" dirty="0"/>
              <a:t>Finite state machine(Curtis et al., 2011)(</a:t>
            </a:r>
            <a:r>
              <a:rPr lang="en-ID" dirty="0" err="1"/>
              <a:t>Bicho</a:t>
            </a:r>
            <a:r>
              <a:rPr lang="en-ID" dirty="0"/>
              <a:t> et al., 2012), </a:t>
            </a:r>
          </a:p>
          <a:p>
            <a:r>
              <a:rPr lang="en-ID" dirty="0"/>
              <a:t>Reciprocal Collision Avoidance, </a:t>
            </a:r>
          </a:p>
          <a:p>
            <a:r>
              <a:rPr lang="en-ID" dirty="0"/>
              <a:t>velocity based model(Kim et al., 2014), </a:t>
            </a:r>
          </a:p>
          <a:p>
            <a:r>
              <a:rPr lang="en-ID" dirty="0"/>
              <a:t>Ruled Based Model, </a:t>
            </a:r>
          </a:p>
          <a:p>
            <a:r>
              <a:rPr lang="en-ID" dirty="0" err="1"/>
              <a:t>Metode</a:t>
            </a:r>
            <a:r>
              <a:rPr lang="en-ID" dirty="0"/>
              <a:t> Euler dan </a:t>
            </a:r>
            <a:r>
              <a:rPr lang="en-ID" dirty="0" err="1"/>
              <a:t>Langrangian</a:t>
            </a:r>
            <a:r>
              <a:rPr lang="en-ID" dirty="0"/>
              <a:t>(</a:t>
            </a:r>
            <a:r>
              <a:rPr lang="en-ID" dirty="0" err="1"/>
              <a:t>Narain</a:t>
            </a:r>
            <a:r>
              <a:rPr lang="en-ID" dirty="0"/>
              <a:t> et al., 2009), </a:t>
            </a:r>
          </a:p>
          <a:p>
            <a:r>
              <a:rPr lang="en-ID" dirty="0"/>
              <a:t>Discrete-event model.</a:t>
            </a:r>
          </a:p>
          <a:p>
            <a:pPr marL="0" indent="0">
              <a:buNone/>
            </a:pP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cenderung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, </a:t>
            </a:r>
            <a:r>
              <a:rPr lang="en-ID" dirty="0" err="1"/>
              <a:t>runge-kutta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basis 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fisika</a:t>
            </a:r>
            <a:r>
              <a:rPr lang="en-ID" dirty="0"/>
              <a:t> </a:t>
            </a:r>
            <a:r>
              <a:rPr lang="en-ID" dirty="0" err="1"/>
              <a:t>interaksinya</a:t>
            </a:r>
            <a:r>
              <a:rPr lang="en-ID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954138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E6CD0-B722-49D3-AB47-2A177175A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A3D7-59C5-469F-B10D-175D004A8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Saiwaki</a:t>
            </a:r>
            <a:r>
              <a:rPr lang="en-ID" dirty="0"/>
              <a:t>, N., Komatsu, T., Yoshida, T., &amp; Nishida, S. 1997. Automatic generation of moving crowd using chaos model. Pages 3715–3721 vol.4 of: 1997 IEEE International Conference on Systems, Man, and Cybernetics. Computational Cybernetics and Simulation, vol. 4.</a:t>
            </a:r>
          </a:p>
          <a:p>
            <a:r>
              <a:rPr lang="en-ID" dirty="0" err="1"/>
              <a:t>Shuaibu</a:t>
            </a:r>
            <a:r>
              <a:rPr lang="en-ID" dirty="0"/>
              <a:t>, Aliyu. 2015. Simulation of Crowd Movement in Spiral Pattern during Tawaf, in Makkah, Saudi Arabia. Modern Applied Science, 9(09), 192.</a:t>
            </a:r>
          </a:p>
          <a:p>
            <a:r>
              <a:rPr lang="en-ID" dirty="0"/>
              <a:t>Zainuddin, </a:t>
            </a:r>
            <a:r>
              <a:rPr lang="en-ID" dirty="0" err="1"/>
              <a:t>Zarita</a:t>
            </a:r>
            <a:r>
              <a:rPr lang="en-ID" dirty="0"/>
              <a:t>, </a:t>
            </a:r>
            <a:r>
              <a:rPr lang="en-ID" dirty="0" err="1"/>
              <a:t>Thinakaran</a:t>
            </a:r>
            <a:r>
              <a:rPr lang="en-ID" dirty="0"/>
              <a:t>, </a:t>
            </a:r>
            <a:r>
              <a:rPr lang="en-ID" dirty="0" err="1"/>
              <a:t>Kumatha</a:t>
            </a:r>
            <a:r>
              <a:rPr lang="en-ID" dirty="0"/>
              <a:t>, &amp; Abu-</a:t>
            </a:r>
            <a:r>
              <a:rPr lang="en-ID" dirty="0" err="1"/>
              <a:t>Sulyman</a:t>
            </a:r>
            <a:r>
              <a:rPr lang="en-ID" dirty="0"/>
              <a:t>, </a:t>
            </a:r>
            <a:r>
              <a:rPr lang="en-ID" dirty="0" err="1"/>
              <a:t>Ibtesam</a:t>
            </a:r>
            <a:r>
              <a:rPr lang="en-ID" dirty="0"/>
              <a:t>. 2009. Simulating the Circumambulation of the </a:t>
            </a:r>
            <a:r>
              <a:rPr lang="en-ID" dirty="0" err="1"/>
              <a:t>Ka’aba</a:t>
            </a:r>
            <a:r>
              <a:rPr lang="en-ID" dirty="0"/>
              <a:t> using </a:t>
            </a:r>
            <a:r>
              <a:rPr lang="en-ID" dirty="0" err="1"/>
              <a:t>SimWalk</a:t>
            </a:r>
            <a:r>
              <a:rPr lang="en-ID" dirty="0"/>
              <a:t>. European Journal of Scientific Research ISSN, 38(12), 1450–216.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81791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C2E71-FC82-4E48-8DC1-BD273444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Penelitian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9883-C095-4F1B-98C7-1A39DDA13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model tawaf </a:t>
            </a:r>
            <a:r>
              <a:rPr lang="en-ID" dirty="0" err="1"/>
              <a:t>mekanisme</a:t>
            </a:r>
            <a:r>
              <a:rPr lang="en-ID" dirty="0"/>
              <a:t> minimal. Dan </a:t>
            </a:r>
            <a:r>
              <a:rPr lang="en-ID" dirty="0" err="1"/>
              <a:t>menganalisis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diterapkan</a:t>
            </a:r>
            <a:r>
              <a:rPr lang="en-ID" dirty="0"/>
              <a:t> agar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stabil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tawaf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4914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14381-9F56-4C87-BC5C-43B017244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Rumusan</a:t>
            </a:r>
            <a:r>
              <a:rPr lang="en-ID" dirty="0"/>
              <a:t> </a:t>
            </a:r>
            <a:r>
              <a:rPr lang="en-ID" dirty="0" err="1"/>
              <a:t>Masalah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60B88-D64E-46CC-92C8-C71787C1E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proses </a:t>
            </a:r>
            <a:r>
              <a:rPr lang="en-ID" dirty="0" err="1"/>
              <a:t>simulasi</a:t>
            </a:r>
            <a:r>
              <a:rPr lang="en-ID" dirty="0"/>
              <a:t> tawaf </a:t>
            </a:r>
            <a:r>
              <a:rPr lang="en-ID" dirty="0" err="1"/>
              <a:t>bebentuk</a:t>
            </a:r>
            <a:r>
              <a:rPr lang="en-ID" dirty="0"/>
              <a:t>.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proses group </a:t>
            </a:r>
            <a:r>
              <a:rPr lang="en-ID" dirty="0" err="1"/>
              <a:t>terbentuk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tawaf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penyederhanaan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dan </a:t>
            </a:r>
            <a:r>
              <a:rPr lang="en-ID" dirty="0" err="1"/>
              <a:t>pembatasan</a:t>
            </a:r>
            <a:r>
              <a:rPr lang="en-ID" dirty="0"/>
              <a:t> </a:t>
            </a:r>
            <a:r>
              <a:rPr lang="en-ID" dirty="0" err="1"/>
              <a:t>individu</a:t>
            </a:r>
            <a:endParaRPr lang="en-ID" dirty="0"/>
          </a:p>
          <a:p>
            <a:pPr marL="514350" indent="-514350">
              <a:buAutoNum type="arabicPeriod"/>
            </a:pPr>
            <a:r>
              <a:rPr lang="en-ID" dirty="0"/>
              <a:t>Ruang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tawaf </a:t>
            </a:r>
            <a:r>
              <a:rPr lang="en-ID" dirty="0" err="1"/>
              <a:t>disederhanakan</a:t>
            </a:r>
            <a:r>
              <a:rPr lang="en-ID" dirty="0"/>
              <a:t> </a:t>
            </a:r>
            <a:r>
              <a:rPr lang="en-ID" dirty="0" err="1"/>
              <a:t>pembatasan</a:t>
            </a:r>
            <a:r>
              <a:rPr lang="en-ID" dirty="0"/>
              <a:t> </a:t>
            </a:r>
            <a:r>
              <a:rPr lang="en-ID" dirty="0" err="1"/>
              <a:t>individu</a:t>
            </a:r>
            <a:r>
              <a:rPr lang="en-ID" dirty="0"/>
              <a:t> agar </a:t>
            </a:r>
            <a:r>
              <a:rPr lang="en-ID" dirty="0" err="1"/>
              <a:t>menjaga</a:t>
            </a:r>
            <a:r>
              <a:rPr lang="en-ID" dirty="0"/>
              <a:t> </a:t>
            </a:r>
            <a:r>
              <a:rPr lang="en-ID" dirty="0" err="1"/>
              <a:t>kestabilan</a:t>
            </a:r>
            <a:r>
              <a:rPr lang="en-ID" dirty="0"/>
              <a:t> </a:t>
            </a:r>
            <a:r>
              <a:rPr lang="en-ID" dirty="0" err="1"/>
              <a:t>simulasi</a:t>
            </a:r>
            <a:endParaRPr lang="en-ID" dirty="0"/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tawaf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terbentuk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antar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stabil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lain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variable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641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7386-BCC9-4BC0-AAF8-3361B82DF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Batasan </a:t>
            </a:r>
            <a:r>
              <a:rPr lang="en-ID" dirty="0" err="1"/>
              <a:t>Masalah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285FD-AB7F-4931-A582-6CFD75350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1.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dianggap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dan </a:t>
            </a:r>
            <a:r>
              <a:rPr lang="en-ID" dirty="0" err="1"/>
              <a:t>mengikuti</a:t>
            </a:r>
            <a:r>
              <a:rPr lang="en-ID" dirty="0"/>
              <a:t> </a:t>
            </a:r>
            <a:r>
              <a:rPr lang="en-ID" dirty="0" err="1"/>
              <a:t>aturan</a:t>
            </a:r>
            <a:r>
              <a:rPr lang="en-ID" dirty="0"/>
              <a:t> yang </a:t>
            </a:r>
            <a:r>
              <a:rPr lang="en-ID" dirty="0" err="1"/>
              <a:t>sama</a:t>
            </a:r>
            <a:r>
              <a:rPr lang="en-ID" dirty="0"/>
              <a:t>. </a:t>
            </a:r>
          </a:p>
          <a:p>
            <a:r>
              <a:rPr lang="en-ID" dirty="0"/>
              <a:t>2. </a:t>
            </a:r>
            <a:r>
              <a:rPr lang="en-ID" dirty="0" err="1"/>
              <a:t>Berbentuk</a:t>
            </a:r>
            <a:r>
              <a:rPr lang="en-ID" dirty="0"/>
              <a:t> 2 </a:t>
            </a:r>
            <a:r>
              <a:rPr lang="en-ID" dirty="0" err="1"/>
              <a:t>dimensi</a:t>
            </a:r>
            <a:r>
              <a:rPr lang="en-ID" dirty="0"/>
              <a:t>. </a:t>
            </a:r>
          </a:p>
          <a:p>
            <a:r>
              <a:rPr lang="en-ID" dirty="0"/>
              <a:t>3. </a:t>
            </a:r>
            <a:r>
              <a:rPr lang="en-ID" dirty="0" err="1"/>
              <a:t>Dibatasi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dan </a:t>
            </a:r>
            <a:r>
              <a:rPr lang="en-ID" dirty="0" err="1"/>
              <a:t>perilaku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ditentukan</a:t>
            </a:r>
            <a:r>
              <a:rPr lang="en-ID" dirty="0"/>
              <a:t>. </a:t>
            </a:r>
          </a:p>
          <a:p>
            <a:r>
              <a:rPr lang="en-ID" dirty="0"/>
              <a:t>4.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</a:t>
            </a:r>
            <a:r>
              <a:rPr lang="en-ID" dirty="0" err="1"/>
              <a:t>mataf</a:t>
            </a:r>
            <a:r>
              <a:rPr lang="en-ID" dirty="0"/>
              <a:t> </a:t>
            </a:r>
            <a:r>
              <a:rPr lang="en-ID" dirty="0" err="1"/>
              <a:t>tempat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tawaf </a:t>
            </a:r>
            <a:r>
              <a:rPr lang="en-ID" dirty="0" err="1"/>
              <a:t>diserdeharnakan</a:t>
            </a:r>
            <a:r>
              <a:rPr lang="en-ID" dirty="0"/>
              <a:t> </a:t>
            </a:r>
          </a:p>
          <a:p>
            <a:r>
              <a:rPr lang="en-ID" dirty="0"/>
              <a:t>5. </a:t>
            </a:r>
            <a:r>
              <a:rPr lang="en-ID" dirty="0" err="1"/>
              <a:t>Bagaimana</a:t>
            </a:r>
            <a:r>
              <a:rPr lang="en-ID" dirty="0"/>
              <a:t> proses </a:t>
            </a:r>
            <a:r>
              <a:rPr lang="en-ID" dirty="0" err="1"/>
              <a:t>simulasi</a:t>
            </a:r>
            <a:r>
              <a:rPr lang="en-ID" dirty="0"/>
              <a:t> tawaf </a:t>
            </a:r>
            <a:r>
              <a:rPr lang="en-ID" dirty="0" err="1"/>
              <a:t>berkelompok</a:t>
            </a:r>
            <a:r>
              <a:rPr lang="en-ID" dirty="0"/>
              <a:t> </a:t>
            </a:r>
            <a:r>
              <a:rPr lang="en-ID" dirty="0" err="1"/>
              <a:t>bebentuk</a:t>
            </a:r>
            <a:r>
              <a:rPr lang="en-ID" dirty="0"/>
              <a:t>. </a:t>
            </a:r>
          </a:p>
          <a:p>
            <a:r>
              <a:rPr lang="en-ID" dirty="0"/>
              <a:t>6. </a:t>
            </a:r>
            <a:r>
              <a:rPr lang="en-ID" dirty="0" err="1"/>
              <a:t>Bagaimana</a:t>
            </a:r>
            <a:r>
              <a:rPr lang="en-ID" dirty="0"/>
              <a:t> variable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66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0A252-1213-4B15-B23A-461291E9D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Pengumpulan</a:t>
            </a:r>
            <a:r>
              <a:rPr lang="en-ID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AAADF-DFC9-499A-95AA-D34238670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1.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Literatur</a:t>
            </a:r>
            <a:r>
              <a:rPr lang="en-ID" dirty="0"/>
              <a:t> </a:t>
            </a:r>
            <a:r>
              <a:rPr lang="en-ID" dirty="0" err="1"/>
              <a:t>Sebelum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ekperimen</a:t>
            </a:r>
            <a:r>
              <a:rPr lang="en-ID" dirty="0"/>
              <a:t> </a:t>
            </a:r>
            <a:r>
              <a:rPr lang="en-ID" dirty="0" err="1"/>
              <a:t>terlebih</a:t>
            </a:r>
            <a:r>
              <a:rPr lang="en-ID" dirty="0"/>
              <a:t> </a:t>
            </a:r>
            <a:r>
              <a:rPr lang="en-ID" dirty="0" err="1"/>
              <a:t>dahulu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literatur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bersumber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buku</a:t>
            </a:r>
            <a:r>
              <a:rPr lang="en-ID" dirty="0"/>
              <a:t>, </a:t>
            </a:r>
            <a:r>
              <a:rPr lang="en-ID" dirty="0" err="1"/>
              <a:t>jurnal</a:t>
            </a:r>
            <a:r>
              <a:rPr lang="en-ID" dirty="0"/>
              <a:t> dan </a:t>
            </a:r>
            <a:r>
              <a:rPr lang="en-ID" dirty="0" err="1"/>
              <a:t>skripsi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mendapat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dijadikan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acuan</a:t>
            </a:r>
            <a:r>
              <a:rPr lang="en-ID" dirty="0"/>
              <a:t> </a:t>
            </a:r>
            <a:r>
              <a:rPr lang="en-ID" dirty="0" err="1"/>
              <a:t>selama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. </a:t>
            </a:r>
          </a:p>
          <a:p>
            <a:r>
              <a:rPr lang="en-ID" dirty="0"/>
              <a:t>2.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Besaran-besaran</a:t>
            </a:r>
            <a:r>
              <a:rPr lang="en-ID" dirty="0"/>
              <a:t> pada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diupdate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interasi</a:t>
            </a:r>
            <a:r>
              <a:rPr lang="en-ID" dirty="0"/>
              <a:t> Runge-</a:t>
            </a:r>
            <a:r>
              <a:rPr lang="en-ID" dirty="0" err="1"/>
              <a:t>Kutta</a:t>
            </a:r>
            <a:r>
              <a:rPr lang="en-ID" dirty="0"/>
              <a:t>(</a:t>
            </a:r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).</a:t>
            </a:r>
          </a:p>
          <a:p>
            <a:r>
              <a:rPr lang="en-ID" dirty="0"/>
              <a:t>3.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agent-base model </a:t>
            </a:r>
            <a:r>
              <a:rPr lang="en-ID" dirty="0" err="1"/>
              <a:t>sebagai</a:t>
            </a:r>
            <a:r>
              <a:rPr lang="en-ID" dirty="0"/>
              <a:t> variable </a:t>
            </a:r>
            <a:r>
              <a:rPr lang="en-ID" dirty="0" err="1"/>
              <a:t>individu</a:t>
            </a:r>
            <a:r>
              <a:rPr lang="en-ID" dirty="0"/>
              <a:t> yang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simulatan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variable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ditentukan</a:t>
            </a:r>
            <a:r>
              <a:rPr lang="en-ID" dirty="0"/>
              <a:t>. </a:t>
            </a:r>
            <a:r>
              <a:rPr lang="en-ID" dirty="0" err="1"/>
              <a:t>Dalam</a:t>
            </a:r>
            <a:r>
              <a:rPr lang="en-ID" dirty="0"/>
              <a:t> model </a:t>
            </a:r>
            <a:r>
              <a:rPr lang="en-ID" dirty="0" err="1"/>
              <a:t>Masjidil</a:t>
            </a:r>
            <a:r>
              <a:rPr lang="en-ID" dirty="0"/>
              <a:t> Al-Haram.</a:t>
            </a:r>
          </a:p>
        </p:txBody>
      </p:sp>
    </p:spTree>
    <p:extLst>
      <p:ext uri="{BB962C8B-B14F-4D97-AF65-F5344CB8AC3E}">
        <p14:creationId xmlns:p14="http://schemas.microsoft.com/office/powerpoint/2010/main" val="190974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7FC1B-F855-4687-9FE8-9F85C15D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Teori</a:t>
            </a:r>
            <a:r>
              <a:rPr lang="en-ID" dirty="0"/>
              <a:t> Dasar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19922-1ED1-4C65-83F4-01B8F9E60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80100" cy="4351338"/>
          </a:xfrm>
        </p:spPr>
        <p:txBody>
          <a:bodyPr/>
          <a:lstStyle/>
          <a:p>
            <a:r>
              <a:rPr lang="en-ID" dirty="0"/>
              <a:t>Model </a:t>
            </a:r>
            <a:r>
              <a:rPr lang="en-ID" dirty="0" err="1"/>
              <a:t>Interaksi</a:t>
            </a:r>
            <a:endParaRPr lang="en-ID" dirty="0"/>
          </a:p>
          <a:p>
            <a:pPr marL="0" indent="0">
              <a:buNone/>
            </a:pPr>
            <a:r>
              <a:rPr lang="en-ID" dirty="0"/>
              <a:t>Model SPP(Self Propelled </a:t>
            </a:r>
            <a:r>
              <a:rPr lang="en-ID" dirty="0" err="1"/>
              <a:t>Partikel</a:t>
            </a:r>
            <a:r>
              <a:rPr lang="en-ID" dirty="0"/>
              <a:t>) (chate,2008)</a:t>
            </a:r>
          </a:p>
          <a:p>
            <a:pPr marL="0" indent="0">
              <a:buNone/>
            </a:pPr>
            <a:r>
              <a:rPr lang="en-ID" dirty="0"/>
              <a:t>Parameter property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input  </a:t>
            </a:r>
            <a:r>
              <a:rPr lang="en-ID" dirty="0" err="1"/>
              <a:t>adalah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Output yang </a:t>
            </a:r>
            <a:r>
              <a:rPr lang="en-ID" dirty="0" err="1"/>
              <a:t>dihasilkan</a:t>
            </a:r>
            <a:r>
              <a:rPr lang="en-ID" dirty="0"/>
              <a:t> </a:t>
            </a:r>
            <a:r>
              <a:rPr lang="en-ID" dirty="0" err="1"/>
              <a:t>adalah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785EAA-EFB5-5954-6B9E-60B94FBB9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6691"/>
            <a:ext cx="8122918" cy="126920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76378B-D7ED-844D-E7FE-53D59B170809}"/>
              </a:ext>
            </a:extLst>
          </p:cNvPr>
          <p:cNvSpPr txBox="1">
            <a:spLocks/>
          </p:cNvSpPr>
          <p:nvPr/>
        </p:nvSpPr>
        <p:spPr>
          <a:xfrm>
            <a:off x="7564752" y="1004491"/>
            <a:ext cx="2520950" cy="242450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D" dirty="0"/>
              <a:t>p = </a:t>
            </a:r>
            <a:r>
              <a:rPr lang="en-ID" dirty="0" err="1"/>
              <a:t>posisi</a:t>
            </a:r>
            <a:endParaRPr lang="en-ID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D" dirty="0"/>
              <a:t>v = </a:t>
            </a:r>
            <a:r>
              <a:rPr lang="en-ID" dirty="0" err="1"/>
              <a:t>kecepatan</a:t>
            </a:r>
            <a:endParaRPr lang="en-ID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D" dirty="0"/>
              <a:t>z  = </a:t>
            </a:r>
            <a:r>
              <a:rPr lang="en-ID" dirty="0" err="1"/>
              <a:t>koefisien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diterapkan</a:t>
            </a:r>
            <a:endParaRPr lang="en-ID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D" dirty="0"/>
              <a:t>m = </a:t>
            </a:r>
            <a:r>
              <a:rPr lang="en-ID" dirty="0" err="1"/>
              <a:t>faktor</a:t>
            </a:r>
            <a:r>
              <a:rPr lang="en-ID" dirty="0"/>
              <a:t> </a:t>
            </a:r>
            <a:r>
              <a:rPr lang="en-ID" dirty="0" err="1"/>
              <a:t>massa</a:t>
            </a:r>
            <a:endParaRPr lang="en-ID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ID" dirty="0">
                <a:latin typeface="Cambria Math" panose="02040503050406030204" pitchFamily="18" charset="0"/>
                <a:ea typeface="Cambria Math" panose="02040503050406030204" pitchFamily="18" charset="0"/>
              </a:rPr>
              <a:t>𝛹 = </a:t>
            </a:r>
            <a:r>
              <a:rPr lang="en-ID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sudut</a:t>
            </a:r>
            <a:r>
              <a:rPr lang="en-ID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ID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arah</a:t>
            </a:r>
            <a:r>
              <a:rPr lang="en-ID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ID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partikel</a:t>
            </a:r>
            <a:r>
              <a:rPr lang="en-ID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F503B9-704A-7FA6-C1C9-D1D8DBF48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708" y="5268583"/>
            <a:ext cx="9906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0483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1939</TotalTime>
  <Words>2052</Words>
  <Application>Microsoft Office PowerPoint</Application>
  <PresentationFormat>Widescreen</PresentationFormat>
  <Paragraphs>197</Paragraphs>
  <Slides>40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Cambria Math</vt:lpstr>
      <vt:lpstr>Trebuchet MS</vt:lpstr>
      <vt:lpstr>Wingdings 3</vt:lpstr>
      <vt:lpstr>Facet</vt:lpstr>
      <vt:lpstr>MEKANISME FLOCKING PARTIKEL PADA DITERAPKAN PADA PERGERAKAN TAWAF DENGAN MENGGUNAKAN METODE RUNGE KUTTA</vt:lpstr>
      <vt:lpstr>Latar Belakang</vt:lpstr>
      <vt:lpstr>Riset sebelumnya</vt:lpstr>
      <vt:lpstr>PowerPoint Presentation</vt:lpstr>
      <vt:lpstr>Tujuan Penelitian</vt:lpstr>
      <vt:lpstr>Rumusan Masalah</vt:lpstr>
      <vt:lpstr>Batasan Masalah</vt:lpstr>
      <vt:lpstr>Metode Pengumpulan Data</vt:lpstr>
      <vt:lpstr>Teori Dasar</vt:lpstr>
      <vt:lpstr>Flocking </vt:lpstr>
      <vt:lpstr>Gaya yang digunakan</vt:lpstr>
      <vt:lpstr>Alignment</vt:lpstr>
      <vt:lpstr>Cohesion</vt:lpstr>
      <vt:lpstr>Separation</vt:lpstr>
      <vt:lpstr>Circular motion(gaya dominan)</vt:lpstr>
      <vt:lpstr>Model Partikel dan Model Ruang Partikel</vt:lpstr>
      <vt:lpstr>Koefisien dalam gaya </vt:lpstr>
      <vt:lpstr>Metode Runge-Kutta</vt:lpstr>
      <vt:lpstr>Persamaan Runge-kutta</vt:lpstr>
      <vt:lpstr>Bab 3 Metodologi Penelitian </vt:lpstr>
      <vt:lpstr>Algoritma</vt:lpstr>
      <vt:lpstr>Inialisasi partikel(boids)</vt:lpstr>
      <vt:lpstr>Penerapan gaya </vt:lpstr>
      <vt:lpstr>Parameter jari-jari gaya  boids (z)</vt:lpstr>
      <vt:lpstr>Jari jari gaya separasi</vt:lpstr>
      <vt:lpstr>Sudut arah partikel 𝛹 </vt:lpstr>
      <vt:lpstr>Optimasi flocking</vt:lpstr>
      <vt:lpstr>Hasil flocking tanpa gaya dominan,z(25)</vt:lpstr>
      <vt:lpstr>Hasil flocking tanpa gaya dominan,z(50)</vt:lpstr>
      <vt:lpstr>Hasil flocking dengan gaya dominan,z(25), z (50), range</vt:lpstr>
      <vt:lpstr>Hasil flocking dengan gaya dominan dengan partikel agresive(merah), slow(hitam) z (50)</vt:lpstr>
      <vt:lpstr>Hasil flocking dengan gaya dominan dengan partikel agresive(merah), slow(hitam) z (25)</vt:lpstr>
      <vt:lpstr>Hasil yang  diperoleh oleh (Nasir &amp; Sunar, 2016)</vt:lpstr>
      <vt:lpstr>Hasil yang ada pada (Kim et al., 2014)</vt:lpstr>
      <vt:lpstr>Hasil pada optimasi akhir Gerakan tawaf</vt:lpstr>
      <vt:lpstr>Kesimpulan</vt:lpstr>
      <vt:lpstr>referensi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MEKANISME FLOCKING PARTIKEL PADA DITERAPKAN PADA PERGERAKAN TAWAF DENGAN MENGGUNAKAN METODE RUNGE KUTTA</dc:title>
  <dc:creator>ikhsan m noor</dc:creator>
  <cp:lastModifiedBy>ikhsan m noor</cp:lastModifiedBy>
  <cp:revision>15</cp:revision>
  <dcterms:created xsi:type="dcterms:W3CDTF">2021-12-21T13:39:27Z</dcterms:created>
  <dcterms:modified xsi:type="dcterms:W3CDTF">2023-01-11T02:21:58Z</dcterms:modified>
</cp:coreProperties>
</file>

<file path=docProps/thumbnail.jpeg>
</file>